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  <p:sldMasterId id="2147483650" r:id="rId2"/>
  </p:sldMasterIdLst>
  <p:notesMasterIdLst>
    <p:notesMasterId r:id="rId9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0" r:id="rId77"/>
    <p:sldId id="331" r:id="rId78"/>
    <p:sldId id="332" r:id="rId79"/>
    <p:sldId id="333" r:id="rId80"/>
    <p:sldId id="334" r:id="rId81"/>
    <p:sldId id="335" r:id="rId82"/>
    <p:sldId id="336" r:id="rId83"/>
    <p:sldId id="337" r:id="rId84"/>
    <p:sldId id="338" r:id="rId85"/>
    <p:sldId id="343" r:id="rId86"/>
    <p:sldId id="339" r:id="rId87"/>
    <p:sldId id="344" r:id="rId88"/>
    <p:sldId id="340" r:id="rId89"/>
    <p:sldId id="341" r:id="rId90"/>
    <p:sldId id="342" r:id="rId91"/>
  </p:sldIdLst>
  <p:sldSz cx="9144000" cy="6858000" type="screen4x3"/>
  <p:notesSz cx="6858000" cy="9144000"/>
  <p:embeddedFontLst>
    <p:embeddedFont>
      <p:font typeface="Tahoma" panose="020B0604030504040204" pitchFamily="34" charset="0"/>
      <p:regular r:id="rId93"/>
      <p:bold r:id="rId9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96" roundtripDataSignature="AMtx7mgxmgzDhRvzmKVeJlnvT7fUhysJv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1" d="100"/>
          <a:sy n="61" d="100"/>
        </p:scale>
        <p:origin x="-1344" y="-5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76" Type="http://schemas.openxmlformats.org/officeDocument/2006/relationships/slide" Target="slides/slide74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97" Type="http://schemas.openxmlformats.org/officeDocument/2006/relationships/presProps" Target="presProp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87" Type="http://schemas.openxmlformats.org/officeDocument/2006/relationships/slide" Target="slides/slide85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90" Type="http://schemas.openxmlformats.org/officeDocument/2006/relationships/slide" Target="slides/slide88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100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93" Type="http://schemas.openxmlformats.org/officeDocument/2006/relationships/font" Target="fonts/font1.fntdata"/><Relationship Id="rId98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slide" Target="slides/slide89.xml"/><Relationship Id="rId96" Type="http://customschemas.google.com/relationships/presentationmetadata" Target="meta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font" Target="fonts/font2.fntdata"/><Relationship Id="rId9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41913919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" name="Google Shape;370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Google Shape;379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" name="Google Shape;389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" name="Google Shape;398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07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" name="Google Shape;417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7" name="Google Shape;427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" name="Google Shape;447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" name="Google Shape;466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5" name="Google Shape;475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4" name="Google Shape;484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" name="Google Shape;521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1" name="Google Shape;531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" name="Google Shape;541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" name="Google Shape;551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1" name="Google Shape;561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8" name="Google Shape;568;p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5" name="Google Shape;575;p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2" name="Google Shape;582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2" name="Google Shape;592;p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1" name="Google Shape;601;p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1" name="Google Shape;611;p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1" name="Google Shape;621;p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1" name="Google Shape;631;p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1" name="Google Shape;641;p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1" name="Google Shape;651;p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1" name="Google Shape;661;p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1" name="Google Shape;671;p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2" name="Google Shape;682;p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3" name="Google Shape;693;p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p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4" name="Google Shape;704;p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p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5" name="Google Shape;715;p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6" name="Google Shape;726;p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7" name="Google Shape;737;p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4" name="Google Shape;744;p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3" name="Google Shape;753;p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3" name="Google Shape;763;p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2" name="Google Shape;772;p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p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1" name="Google Shape;781;p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p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0" name="Google Shape;790;p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p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9" name="Google Shape;799;p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p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8" name="Google Shape;808;p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p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7" name="Google Shape;817;p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p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6" name="Google Shape;826;p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p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5" name="Google Shape;835;p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p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4" name="Google Shape;844;p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p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3" name="Google Shape;853;p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p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3" name="Google Shape;863;p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2" name="Google Shape;872;p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p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1" name="Google Shape;881;p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p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0" name="Google Shape;890;p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p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9" name="Google Shape;899;p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p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8" name="Google Shape;908;p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7" name="Google Shape;917;p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89"/>
          <p:cNvSpPr txBox="1">
            <a:spLocks noGrp="1"/>
          </p:cNvSpPr>
          <p:nvPr>
            <p:ph type="ctrTitle"/>
          </p:nvPr>
        </p:nvSpPr>
        <p:spPr>
          <a:xfrm>
            <a:off x="990600" y="1143000"/>
            <a:ext cx="7772400" cy="1462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89"/>
          <p:cNvSpPr txBox="1">
            <a:spLocks noGrp="1"/>
          </p:cNvSpPr>
          <p:nvPr>
            <p:ph type="subTitle" idx="1"/>
          </p:nvPr>
        </p:nvSpPr>
        <p:spPr>
          <a:xfrm>
            <a:off x="1371600" y="33528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SzPts val="1920"/>
              <a:buFont typeface="Noto Sans Symbols"/>
              <a:buNone/>
              <a:defRPr/>
            </a:lvl1pPr>
            <a:lvl2pPr lvl="1" algn="l">
              <a:spcBef>
                <a:spcPts val="360"/>
              </a:spcBef>
              <a:spcAft>
                <a:spcPts val="0"/>
              </a:spcAft>
              <a:buSzPts val="990"/>
              <a:buChar char="■"/>
              <a:defRPr/>
            </a:lvl2pPr>
            <a:lvl3pPr lvl="2" algn="l"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3pPr>
            <a:lvl4pPr lvl="3" algn="l">
              <a:spcBef>
                <a:spcPts val="360"/>
              </a:spcBef>
              <a:spcAft>
                <a:spcPts val="0"/>
              </a:spcAft>
              <a:buSzPts val="990"/>
              <a:buChar char="■"/>
              <a:defRPr/>
            </a:lvl4pPr>
            <a:lvl5pPr lvl="4" algn="l"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5pPr>
            <a:lvl6pPr lvl="5" algn="l"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6pPr>
            <a:lvl7pPr lvl="6" algn="l"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7pPr>
            <a:lvl8pPr lvl="7" algn="l"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8pPr>
            <a:lvl9pPr lvl="8" algn="l"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>
            <a:endParaRPr/>
          </a:p>
        </p:txBody>
      </p:sp>
      <p:sp>
        <p:nvSpPr>
          <p:cNvPr id="28" name="Google Shape;28;p89"/>
          <p:cNvSpPr txBox="1">
            <a:spLocks noGrp="1"/>
          </p:cNvSpPr>
          <p:nvPr>
            <p:ph type="dt" idx="10"/>
          </p:nvPr>
        </p:nvSpPr>
        <p:spPr>
          <a:xfrm>
            <a:off x="9906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89"/>
          <p:cNvSpPr txBox="1">
            <a:spLocks noGrp="1"/>
          </p:cNvSpPr>
          <p:nvPr>
            <p:ph type="ftr" idx="11"/>
          </p:nvPr>
        </p:nvSpPr>
        <p:spPr>
          <a:xfrm>
            <a:off x="34290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89"/>
          <p:cNvSpPr txBox="1">
            <a:spLocks noGrp="1"/>
          </p:cNvSpPr>
          <p:nvPr>
            <p:ph type="sldNum" idx="12"/>
          </p:nvPr>
        </p:nvSpPr>
        <p:spPr>
          <a:xfrm>
            <a:off x="68580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Tahoma"/>
              <a:buNone/>
              <a:defRPr sz="1400" b="0" i="0" u="non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Tahoma"/>
              <a:buNone/>
              <a:defRPr sz="1400" b="0" i="0" u="non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Tahoma"/>
              <a:buNone/>
              <a:defRPr sz="1400" b="0" i="0" u="non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Tahoma"/>
              <a:buNone/>
              <a:defRPr sz="1400" b="0" i="0" u="non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Tahoma"/>
              <a:buNone/>
              <a:defRPr sz="1400" b="0" i="0" u="non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Tahoma"/>
              <a:buNone/>
              <a:defRPr sz="1400" b="0" i="0" u="non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Tahoma"/>
              <a:buNone/>
              <a:defRPr sz="1400" b="0" i="0" u="non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Tahoma"/>
              <a:buNone/>
              <a:defRPr sz="1400" b="0" i="0" u="non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Tahoma"/>
              <a:buNone/>
              <a:defRPr sz="1400" b="0" i="0" u="non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99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99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SzPts val="144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SzPts val="11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SzPts val="9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SzPts val="88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SzPts val="8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SzPts val="8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SzPts val="8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SzPts val="8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SzPts val="800"/>
              <a:buNone/>
              <a:defRPr sz="1600" b="1"/>
            </a:lvl9pPr>
          </a:lstStyle>
          <a:p>
            <a:endParaRPr/>
          </a:p>
        </p:txBody>
      </p:sp>
      <p:sp>
        <p:nvSpPr>
          <p:cNvPr id="95" name="Google Shape;95;p99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0040" algn="l">
              <a:spcBef>
                <a:spcPts val="480"/>
              </a:spcBef>
              <a:spcAft>
                <a:spcPts val="0"/>
              </a:spcAft>
              <a:buSzPts val="1440"/>
              <a:buChar char="■"/>
              <a:defRPr sz="2400"/>
            </a:lvl1pPr>
            <a:lvl2pPr marL="914400" lvl="1" indent="-298450" algn="l">
              <a:spcBef>
                <a:spcPts val="400"/>
              </a:spcBef>
              <a:spcAft>
                <a:spcPts val="0"/>
              </a:spcAft>
              <a:buSzPts val="1100"/>
              <a:buChar char="■"/>
              <a:defRPr sz="2000"/>
            </a:lvl2pPr>
            <a:lvl3pPr marL="1371600" lvl="2" indent="-285750" algn="l">
              <a:spcBef>
                <a:spcPts val="360"/>
              </a:spcBef>
              <a:spcAft>
                <a:spcPts val="0"/>
              </a:spcAft>
              <a:buSzPts val="900"/>
              <a:buChar char="■"/>
              <a:defRPr sz="1800"/>
            </a:lvl3pPr>
            <a:lvl4pPr marL="1828800" lvl="3" indent="-284480" algn="l">
              <a:spcBef>
                <a:spcPts val="320"/>
              </a:spcBef>
              <a:spcAft>
                <a:spcPts val="0"/>
              </a:spcAft>
              <a:buSzPts val="880"/>
              <a:buChar char="■"/>
              <a:defRPr sz="1600"/>
            </a:lvl4pPr>
            <a:lvl5pPr marL="2286000" lvl="4" indent="-279400" algn="l">
              <a:spcBef>
                <a:spcPts val="320"/>
              </a:spcBef>
              <a:spcAft>
                <a:spcPts val="0"/>
              </a:spcAft>
              <a:buSzPts val="800"/>
              <a:buChar char="■"/>
              <a:defRPr sz="1600"/>
            </a:lvl5pPr>
            <a:lvl6pPr marL="2743200" lvl="5" indent="-279400" algn="l">
              <a:spcBef>
                <a:spcPts val="320"/>
              </a:spcBef>
              <a:spcAft>
                <a:spcPts val="0"/>
              </a:spcAft>
              <a:buSzPts val="800"/>
              <a:buChar char="■"/>
              <a:defRPr sz="1600"/>
            </a:lvl6pPr>
            <a:lvl7pPr marL="3200400" lvl="6" indent="-279400" algn="l">
              <a:spcBef>
                <a:spcPts val="320"/>
              </a:spcBef>
              <a:spcAft>
                <a:spcPts val="0"/>
              </a:spcAft>
              <a:buSzPts val="800"/>
              <a:buChar char="■"/>
              <a:defRPr sz="1600"/>
            </a:lvl7pPr>
            <a:lvl8pPr marL="3657600" lvl="7" indent="-279400" algn="l">
              <a:spcBef>
                <a:spcPts val="320"/>
              </a:spcBef>
              <a:spcAft>
                <a:spcPts val="0"/>
              </a:spcAft>
              <a:buSzPts val="800"/>
              <a:buChar char="■"/>
              <a:defRPr sz="1600"/>
            </a:lvl8pPr>
            <a:lvl9pPr marL="4114800" lvl="8" indent="-279400" algn="l">
              <a:spcBef>
                <a:spcPts val="320"/>
              </a:spcBef>
              <a:spcAft>
                <a:spcPts val="0"/>
              </a:spcAft>
              <a:buSzPts val="800"/>
              <a:buChar char="■"/>
              <a:defRPr sz="1600"/>
            </a:lvl9pPr>
          </a:lstStyle>
          <a:p>
            <a:endParaRPr/>
          </a:p>
        </p:txBody>
      </p:sp>
      <p:sp>
        <p:nvSpPr>
          <p:cNvPr id="96" name="Google Shape;96;p99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SzPts val="144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SzPts val="11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SzPts val="9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SzPts val="88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SzPts val="8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SzPts val="8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SzPts val="8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SzPts val="8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SzPts val="800"/>
              <a:buNone/>
              <a:defRPr sz="1600" b="1"/>
            </a:lvl9pPr>
          </a:lstStyle>
          <a:p>
            <a:endParaRPr/>
          </a:p>
        </p:txBody>
      </p:sp>
      <p:sp>
        <p:nvSpPr>
          <p:cNvPr id="97" name="Google Shape;97;p99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0040" algn="l">
              <a:spcBef>
                <a:spcPts val="480"/>
              </a:spcBef>
              <a:spcAft>
                <a:spcPts val="0"/>
              </a:spcAft>
              <a:buSzPts val="1440"/>
              <a:buChar char="■"/>
              <a:defRPr sz="2400"/>
            </a:lvl1pPr>
            <a:lvl2pPr marL="914400" lvl="1" indent="-298450" algn="l">
              <a:spcBef>
                <a:spcPts val="400"/>
              </a:spcBef>
              <a:spcAft>
                <a:spcPts val="0"/>
              </a:spcAft>
              <a:buSzPts val="1100"/>
              <a:buChar char="■"/>
              <a:defRPr sz="2000"/>
            </a:lvl2pPr>
            <a:lvl3pPr marL="1371600" lvl="2" indent="-285750" algn="l">
              <a:spcBef>
                <a:spcPts val="360"/>
              </a:spcBef>
              <a:spcAft>
                <a:spcPts val="0"/>
              </a:spcAft>
              <a:buSzPts val="900"/>
              <a:buChar char="■"/>
              <a:defRPr sz="1800"/>
            </a:lvl3pPr>
            <a:lvl4pPr marL="1828800" lvl="3" indent="-284480" algn="l">
              <a:spcBef>
                <a:spcPts val="320"/>
              </a:spcBef>
              <a:spcAft>
                <a:spcPts val="0"/>
              </a:spcAft>
              <a:buSzPts val="880"/>
              <a:buChar char="■"/>
              <a:defRPr sz="1600"/>
            </a:lvl4pPr>
            <a:lvl5pPr marL="2286000" lvl="4" indent="-279400" algn="l">
              <a:spcBef>
                <a:spcPts val="320"/>
              </a:spcBef>
              <a:spcAft>
                <a:spcPts val="0"/>
              </a:spcAft>
              <a:buSzPts val="800"/>
              <a:buChar char="■"/>
              <a:defRPr sz="1600"/>
            </a:lvl5pPr>
            <a:lvl6pPr marL="2743200" lvl="5" indent="-279400" algn="l">
              <a:spcBef>
                <a:spcPts val="320"/>
              </a:spcBef>
              <a:spcAft>
                <a:spcPts val="0"/>
              </a:spcAft>
              <a:buSzPts val="800"/>
              <a:buChar char="■"/>
              <a:defRPr sz="1600"/>
            </a:lvl6pPr>
            <a:lvl7pPr marL="3200400" lvl="6" indent="-279400" algn="l">
              <a:spcBef>
                <a:spcPts val="320"/>
              </a:spcBef>
              <a:spcAft>
                <a:spcPts val="0"/>
              </a:spcAft>
              <a:buSzPts val="800"/>
              <a:buChar char="■"/>
              <a:defRPr sz="1600"/>
            </a:lvl7pPr>
            <a:lvl8pPr marL="3657600" lvl="7" indent="-279400" algn="l">
              <a:spcBef>
                <a:spcPts val="320"/>
              </a:spcBef>
              <a:spcAft>
                <a:spcPts val="0"/>
              </a:spcAft>
              <a:buSzPts val="800"/>
              <a:buChar char="■"/>
              <a:defRPr sz="1600"/>
            </a:lvl8pPr>
            <a:lvl9pPr marL="4114800" lvl="8" indent="-279400" algn="l">
              <a:spcBef>
                <a:spcPts val="320"/>
              </a:spcBef>
              <a:spcAft>
                <a:spcPts val="0"/>
              </a:spcAft>
              <a:buSzPts val="800"/>
              <a:buChar char="■"/>
              <a:defRPr sz="1600"/>
            </a:lvl9pPr>
          </a:lstStyle>
          <a:p>
            <a:endParaRPr/>
          </a:p>
        </p:txBody>
      </p:sp>
      <p:sp>
        <p:nvSpPr>
          <p:cNvPr id="98" name="Google Shape;98;p99"/>
          <p:cNvSpPr txBox="1">
            <a:spLocks noGrp="1"/>
          </p:cNvSpPr>
          <p:nvPr>
            <p:ph type="dt" idx="10"/>
          </p:nvPr>
        </p:nvSpPr>
        <p:spPr>
          <a:xfrm>
            <a:off x="304800" y="6243637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99"/>
          <p:cNvSpPr txBox="1">
            <a:spLocks noGrp="1"/>
          </p:cNvSpPr>
          <p:nvPr>
            <p:ph type="ftr" idx="11"/>
          </p:nvPr>
        </p:nvSpPr>
        <p:spPr>
          <a:xfrm>
            <a:off x="3048000" y="6243637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99"/>
          <p:cNvSpPr txBox="1">
            <a:spLocks noGrp="1"/>
          </p:cNvSpPr>
          <p:nvPr>
            <p:ph type="sldNum" idx="12"/>
          </p:nvPr>
        </p:nvSpPr>
        <p:spPr>
          <a:xfrm>
            <a:off x="7042150" y="6243637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00"/>
          <p:cNvSpPr txBox="1">
            <a:spLocks noGrp="1"/>
          </p:cNvSpPr>
          <p:nvPr>
            <p:ph type="title"/>
          </p:nvPr>
        </p:nvSpPr>
        <p:spPr>
          <a:xfrm>
            <a:off x="1150937" y="214312"/>
            <a:ext cx="7793037" cy="852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100"/>
          <p:cNvSpPr txBox="1">
            <a:spLocks noGrp="1"/>
          </p:cNvSpPr>
          <p:nvPr>
            <p:ph type="body" idx="1"/>
          </p:nvPr>
        </p:nvSpPr>
        <p:spPr>
          <a:xfrm>
            <a:off x="304800" y="1524000"/>
            <a:ext cx="4248150" cy="4608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35280" algn="l">
              <a:spcBef>
                <a:spcPts val="560"/>
              </a:spcBef>
              <a:spcAft>
                <a:spcPts val="0"/>
              </a:spcAft>
              <a:buSzPts val="1680"/>
              <a:buChar char="■"/>
              <a:defRPr sz="2800"/>
            </a:lvl1pPr>
            <a:lvl2pPr marL="914400" lvl="1" indent="-312419" algn="l">
              <a:spcBef>
                <a:spcPts val="480"/>
              </a:spcBef>
              <a:spcAft>
                <a:spcPts val="0"/>
              </a:spcAft>
              <a:buSzPts val="1320"/>
              <a:buChar char="■"/>
              <a:defRPr sz="2400"/>
            </a:lvl2pPr>
            <a:lvl3pPr marL="1371600" lvl="2" indent="-292100" algn="l">
              <a:spcBef>
                <a:spcPts val="400"/>
              </a:spcBef>
              <a:spcAft>
                <a:spcPts val="0"/>
              </a:spcAft>
              <a:buSzPts val="1000"/>
              <a:buChar char="■"/>
              <a:defRPr sz="2000"/>
            </a:lvl3pPr>
            <a:lvl4pPr marL="1828800" lvl="3" indent="-291464" algn="l">
              <a:spcBef>
                <a:spcPts val="360"/>
              </a:spcBef>
              <a:spcAft>
                <a:spcPts val="0"/>
              </a:spcAft>
              <a:buSzPts val="990"/>
              <a:buChar char="■"/>
              <a:defRPr sz="1800"/>
            </a:lvl4pPr>
            <a:lvl5pPr marL="2286000" lvl="4" indent="-285750" algn="l">
              <a:spcBef>
                <a:spcPts val="360"/>
              </a:spcBef>
              <a:spcAft>
                <a:spcPts val="0"/>
              </a:spcAft>
              <a:buSzPts val="900"/>
              <a:buChar char="■"/>
              <a:defRPr sz="1800"/>
            </a:lvl5pPr>
            <a:lvl6pPr marL="2743200" lvl="5" indent="-285750" algn="l">
              <a:spcBef>
                <a:spcPts val="360"/>
              </a:spcBef>
              <a:spcAft>
                <a:spcPts val="0"/>
              </a:spcAft>
              <a:buSzPts val="900"/>
              <a:buChar char="■"/>
              <a:defRPr sz="1800"/>
            </a:lvl6pPr>
            <a:lvl7pPr marL="3200400" lvl="6" indent="-285750" algn="l">
              <a:spcBef>
                <a:spcPts val="360"/>
              </a:spcBef>
              <a:spcAft>
                <a:spcPts val="0"/>
              </a:spcAft>
              <a:buSzPts val="900"/>
              <a:buChar char="■"/>
              <a:defRPr sz="1800"/>
            </a:lvl7pPr>
            <a:lvl8pPr marL="3657600" lvl="7" indent="-285750" algn="l">
              <a:spcBef>
                <a:spcPts val="360"/>
              </a:spcBef>
              <a:spcAft>
                <a:spcPts val="0"/>
              </a:spcAft>
              <a:buSzPts val="900"/>
              <a:buChar char="■"/>
              <a:defRPr sz="1800"/>
            </a:lvl8pPr>
            <a:lvl9pPr marL="4114800" lvl="8" indent="-285750" algn="l">
              <a:spcBef>
                <a:spcPts val="360"/>
              </a:spcBef>
              <a:spcAft>
                <a:spcPts val="0"/>
              </a:spcAft>
              <a:buSzPts val="900"/>
              <a:buChar char="■"/>
              <a:defRPr sz="1800"/>
            </a:lvl9pPr>
          </a:lstStyle>
          <a:p>
            <a:endParaRPr/>
          </a:p>
        </p:txBody>
      </p:sp>
      <p:sp>
        <p:nvSpPr>
          <p:cNvPr id="104" name="Google Shape;104;p100"/>
          <p:cNvSpPr txBox="1">
            <a:spLocks noGrp="1"/>
          </p:cNvSpPr>
          <p:nvPr>
            <p:ph type="body" idx="2"/>
          </p:nvPr>
        </p:nvSpPr>
        <p:spPr>
          <a:xfrm>
            <a:off x="4705350" y="1524000"/>
            <a:ext cx="4249738" cy="4608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35280" algn="l">
              <a:spcBef>
                <a:spcPts val="560"/>
              </a:spcBef>
              <a:spcAft>
                <a:spcPts val="0"/>
              </a:spcAft>
              <a:buSzPts val="1680"/>
              <a:buChar char="■"/>
              <a:defRPr sz="2800"/>
            </a:lvl1pPr>
            <a:lvl2pPr marL="914400" lvl="1" indent="-312419" algn="l">
              <a:spcBef>
                <a:spcPts val="480"/>
              </a:spcBef>
              <a:spcAft>
                <a:spcPts val="0"/>
              </a:spcAft>
              <a:buSzPts val="1320"/>
              <a:buChar char="■"/>
              <a:defRPr sz="2400"/>
            </a:lvl2pPr>
            <a:lvl3pPr marL="1371600" lvl="2" indent="-292100" algn="l">
              <a:spcBef>
                <a:spcPts val="400"/>
              </a:spcBef>
              <a:spcAft>
                <a:spcPts val="0"/>
              </a:spcAft>
              <a:buSzPts val="1000"/>
              <a:buChar char="■"/>
              <a:defRPr sz="2000"/>
            </a:lvl3pPr>
            <a:lvl4pPr marL="1828800" lvl="3" indent="-291464" algn="l">
              <a:spcBef>
                <a:spcPts val="360"/>
              </a:spcBef>
              <a:spcAft>
                <a:spcPts val="0"/>
              </a:spcAft>
              <a:buSzPts val="990"/>
              <a:buChar char="■"/>
              <a:defRPr sz="1800"/>
            </a:lvl4pPr>
            <a:lvl5pPr marL="2286000" lvl="4" indent="-285750" algn="l">
              <a:spcBef>
                <a:spcPts val="360"/>
              </a:spcBef>
              <a:spcAft>
                <a:spcPts val="0"/>
              </a:spcAft>
              <a:buSzPts val="900"/>
              <a:buChar char="■"/>
              <a:defRPr sz="1800"/>
            </a:lvl5pPr>
            <a:lvl6pPr marL="2743200" lvl="5" indent="-285750" algn="l">
              <a:spcBef>
                <a:spcPts val="360"/>
              </a:spcBef>
              <a:spcAft>
                <a:spcPts val="0"/>
              </a:spcAft>
              <a:buSzPts val="900"/>
              <a:buChar char="■"/>
              <a:defRPr sz="1800"/>
            </a:lvl6pPr>
            <a:lvl7pPr marL="3200400" lvl="6" indent="-285750" algn="l">
              <a:spcBef>
                <a:spcPts val="360"/>
              </a:spcBef>
              <a:spcAft>
                <a:spcPts val="0"/>
              </a:spcAft>
              <a:buSzPts val="900"/>
              <a:buChar char="■"/>
              <a:defRPr sz="1800"/>
            </a:lvl7pPr>
            <a:lvl8pPr marL="3657600" lvl="7" indent="-285750" algn="l">
              <a:spcBef>
                <a:spcPts val="360"/>
              </a:spcBef>
              <a:spcAft>
                <a:spcPts val="0"/>
              </a:spcAft>
              <a:buSzPts val="900"/>
              <a:buChar char="■"/>
              <a:defRPr sz="1800"/>
            </a:lvl8pPr>
            <a:lvl9pPr marL="4114800" lvl="8" indent="-285750" algn="l">
              <a:spcBef>
                <a:spcPts val="360"/>
              </a:spcBef>
              <a:spcAft>
                <a:spcPts val="0"/>
              </a:spcAft>
              <a:buSzPts val="900"/>
              <a:buChar char="■"/>
              <a:defRPr sz="1800"/>
            </a:lvl9pPr>
          </a:lstStyle>
          <a:p>
            <a:endParaRPr/>
          </a:p>
        </p:txBody>
      </p:sp>
      <p:sp>
        <p:nvSpPr>
          <p:cNvPr id="105" name="Google Shape;105;p100"/>
          <p:cNvSpPr txBox="1">
            <a:spLocks noGrp="1"/>
          </p:cNvSpPr>
          <p:nvPr>
            <p:ph type="dt" idx="10"/>
          </p:nvPr>
        </p:nvSpPr>
        <p:spPr>
          <a:xfrm>
            <a:off x="304800" y="6243637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100"/>
          <p:cNvSpPr txBox="1">
            <a:spLocks noGrp="1"/>
          </p:cNvSpPr>
          <p:nvPr>
            <p:ph type="ftr" idx="11"/>
          </p:nvPr>
        </p:nvSpPr>
        <p:spPr>
          <a:xfrm>
            <a:off x="3048000" y="6243637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00"/>
          <p:cNvSpPr txBox="1">
            <a:spLocks noGrp="1"/>
          </p:cNvSpPr>
          <p:nvPr>
            <p:ph type="sldNum" idx="12"/>
          </p:nvPr>
        </p:nvSpPr>
        <p:spPr>
          <a:xfrm>
            <a:off x="7042150" y="6243637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01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101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SzPts val="1200"/>
              <a:buNone/>
              <a:defRPr sz="2000"/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SzPts val="990"/>
              <a:buNone/>
              <a:defRPr sz="1800"/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SzPts val="800"/>
              <a:buNone/>
              <a:defRPr sz="1600"/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SzPts val="770"/>
              <a:buNone/>
              <a:defRPr sz="1400"/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SzPts val="700"/>
              <a:buNone/>
              <a:defRPr sz="1400"/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SzPts val="700"/>
              <a:buNone/>
              <a:defRPr sz="1400"/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SzPts val="700"/>
              <a:buNone/>
              <a:defRPr sz="1400"/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SzPts val="700"/>
              <a:buNone/>
              <a:defRPr sz="1400"/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SzPts val="700"/>
              <a:buNone/>
              <a:defRPr sz="1400"/>
            </a:lvl9pPr>
          </a:lstStyle>
          <a:p>
            <a:endParaRPr/>
          </a:p>
        </p:txBody>
      </p:sp>
      <p:sp>
        <p:nvSpPr>
          <p:cNvPr id="111" name="Google Shape;111;p101"/>
          <p:cNvSpPr txBox="1">
            <a:spLocks noGrp="1"/>
          </p:cNvSpPr>
          <p:nvPr>
            <p:ph type="dt" idx="10"/>
          </p:nvPr>
        </p:nvSpPr>
        <p:spPr>
          <a:xfrm>
            <a:off x="304800" y="6243637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101"/>
          <p:cNvSpPr txBox="1">
            <a:spLocks noGrp="1"/>
          </p:cNvSpPr>
          <p:nvPr>
            <p:ph type="ftr" idx="11"/>
          </p:nvPr>
        </p:nvSpPr>
        <p:spPr>
          <a:xfrm>
            <a:off x="3048000" y="6243637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101"/>
          <p:cNvSpPr txBox="1">
            <a:spLocks noGrp="1"/>
          </p:cNvSpPr>
          <p:nvPr>
            <p:ph type="sldNum" idx="12"/>
          </p:nvPr>
        </p:nvSpPr>
        <p:spPr>
          <a:xfrm>
            <a:off x="7042150" y="6243637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1"/>
          <p:cNvSpPr txBox="1">
            <a:spLocks noGrp="1"/>
          </p:cNvSpPr>
          <p:nvPr>
            <p:ph type="title"/>
          </p:nvPr>
        </p:nvSpPr>
        <p:spPr>
          <a:xfrm>
            <a:off x="1150937" y="214312"/>
            <a:ext cx="7793037" cy="852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91"/>
          <p:cNvSpPr txBox="1">
            <a:spLocks noGrp="1"/>
          </p:cNvSpPr>
          <p:nvPr>
            <p:ph type="body" idx="1"/>
          </p:nvPr>
        </p:nvSpPr>
        <p:spPr>
          <a:xfrm>
            <a:off x="304800" y="1524000"/>
            <a:ext cx="8650287" cy="460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97180" algn="l">
              <a:spcBef>
                <a:spcPts val="360"/>
              </a:spcBef>
              <a:spcAft>
                <a:spcPts val="0"/>
              </a:spcAft>
              <a:buSzPts val="1080"/>
              <a:buChar char="■"/>
              <a:defRPr/>
            </a:lvl1pPr>
            <a:lvl2pPr marL="914400" lvl="1" indent="-291465" algn="l">
              <a:spcBef>
                <a:spcPts val="360"/>
              </a:spcBef>
              <a:spcAft>
                <a:spcPts val="0"/>
              </a:spcAft>
              <a:buSzPts val="990"/>
              <a:buChar char="■"/>
              <a:defRPr/>
            </a:lvl2pPr>
            <a:lvl3pPr marL="1371600" lvl="2" indent="-285750" algn="l"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3pPr>
            <a:lvl4pPr marL="1828800" lvl="3" indent="-291464" algn="l">
              <a:spcBef>
                <a:spcPts val="360"/>
              </a:spcBef>
              <a:spcAft>
                <a:spcPts val="0"/>
              </a:spcAft>
              <a:buSzPts val="990"/>
              <a:buChar char="■"/>
              <a:defRPr/>
            </a:lvl4pPr>
            <a:lvl5pPr marL="2286000" lvl="4" indent="-285750" algn="l"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5pPr>
            <a:lvl6pPr marL="2743200" lvl="5" indent="-285750" algn="l"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6pPr>
            <a:lvl7pPr marL="3200400" lvl="6" indent="-285750" algn="l"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7pPr>
            <a:lvl8pPr marL="3657600" lvl="7" indent="-285750" algn="l"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8pPr>
            <a:lvl9pPr marL="4114800" lvl="8" indent="-285750" algn="l"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91"/>
          <p:cNvSpPr txBox="1">
            <a:spLocks noGrp="1"/>
          </p:cNvSpPr>
          <p:nvPr>
            <p:ph type="dt" idx="10"/>
          </p:nvPr>
        </p:nvSpPr>
        <p:spPr>
          <a:xfrm>
            <a:off x="304800" y="6243637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91"/>
          <p:cNvSpPr txBox="1">
            <a:spLocks noGrp="1"/>
          </p:cNvSpPr>
          <p:nvPr>
            <p:ph type="ftr" idx="11"/>
          </p:nvPr>
        </p:nvSpPr>
        <p:spPr>
          <a:xfrm>
            <a:off x="3048000" y="6243637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91"/>
          <p:cNvSpPr txBox="1">
            <a:spLocks noGrp="1"/>
          </p:cNvSpPr>
          <p:nvPr>
            <p:ph type="sldNum" idx="12"/>
          </p:nvPr>
        </p:nvSpPr>
        <p:spPr>
          <a:xfrm>
            <a:off x="7042150" y="6243637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Text, and Content" type="txAndObj">
  <p:cSld name="TEXT_AND_OBJEC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92"/>
          <p:cNvSpPr txBox="1">
            <a:spLocks noGrp="1"/>
          </p:cNvSpPr>
          <p:nvPr>
            <p:ph type="title"/>
          </p:nvPr>
        </p:nvSpPr>
        <p:spPr>
          <a:xfrm>
            <a:off x="1150938" y="214313"/>
            <a:ext cx="7793037" cy="852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92"/>
          <p:cNvSpPr txBox="1">
            <a:spLocks noGrp="1"/>
          </p:cNvSpPr>
          <p:nvPr>
            <p:ph type="body" idx="1"/>
          </p:nvPr>
        </p:nvSpPr>
        <p:spPr>
          <a:xfrm>
            <a:off x="304800" y="1524000"/>
            <a:ext cx="4248150" cy="4608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97180" algn="l">
              <a:spcBef>
                <a:spcPts val="360"/>
              </a:spcBef>
              <a:spcAft>
                <a:spcPts val="0"/>
              </a:spcAft>
              <a:buSzPts val="1080"/>
              <a:buChar char="■"/>
              <a:defRPr/>
            </a:lvl1pPr>
            <a:lvl2pPr marL="914400" lvl="1" indent="-291465" algn="l">
              <a:spcBef>
                <a:spcPts val="360"/>
              </a:spcBef>
              <a:spcAft>
                <a:spcPts val="0"/>
              </a:spcAft>
              <a:buSzPts val="990"/>
              <a:buChar char="■"/>
              <a:defRPr/>
            </a:lvl2pPr>
            <a:lvl3pPr marL="1371600" lvl="2" indent="-285750" algn="l"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3pPr>
            <a:lvl4pPr marL="1828800" lvl="3" indent="-291464" algn="l">
              <a:spcBef>
                <a:spcPts val="360"/>
              </a:spcBef>
              <a:spcAft>
                <a:spcPts val="0"/>
              </a:spcAft>
              <a:buSzPts val="990"/>
              <a:buChar char="■"/>
              <a:defRPr/>
            </a:lvl4pPr>
            <a:lvl5pPr marL="2286000" lvl="4" indent="-285750" algn="l"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5pPr>
            <a:lvl6pPr marL="2743200" lvl="5" indent="-285750" algn="l"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6pPr>
            <a:lvl7pPr marL="3200400" lvl="6" indent="-285750" algn="l"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7pPr>
            <a:lvl8pPr marL="3657600" lvl="7" indent="-285750" algn="l"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8pPr>
            <a:lvl9pPr marL="4114800" lvl="8" indent="-285750" algn="l"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>
            <a:endParaRPr/>
          </a:p>
        </p:txBody>
      </p:sp>
      <p:sp>
        <p:nvSpPr>
          <p:cNvPr id="53" name="Google Shape;53;p92"/>
          <p:cNvSpPr txBox="1">
            <a:spLocks noGrp="1"/>
          </p:cNvSpPr>
          <p:nvPr>
            <p:ph type="body" idx="2"/>
          </p:nvPr>
        </p:nvSpPr>
        <p:spPr>
          <a:xfrm>
            <a:off x="4705350" y="1524000"/>
            <a:ext cx="4249738" cy="4608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97180" algn="l">
              <a:spcBef>
                <a:spcPts val="360"/>
              </a:spcBef>
              <a:spcAft>
                <a:spcPts val="0"/>
              </a:spcAft>
              <a:buSzPts val="1080"/>
              <a:buChar char="■"/>
              <a:defRPr/>
            </a:lvl1pPr>
            <a:lvl2pPr marL="914400" lvl="1" indent="-291465" algn="l">
              <a:spcBef>
                <a:spcPts val="360"/>
              </a:spcBef>
              <a:spcAft>
                <a:spcPts val="0"/>
              </a:spcAft>
              <a:buSzPts val="990"/>
              <a:buChar char="■"/>
              <a:defRPr/>
            </a:lvl2pPr>
            <a:lvl3pPr marL="1371600" lvl="2" indent="-285750" algn="l"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3pPr>
            <a:lvl4pPr marL="1828800" lvl="3" indent="-291464" algn="l">
              <a:spcBef>
                <a:spcPts val="360"/>
              </a:spcBef>
              <a:spcAft>
                <a:spcPts val="0"/>
              </a:spcAft>
              <a:buSzPts val="990"/>
              <a:buChar char="■"/>
              <a:defRPr/>
            </a:lvl4pPr>
            <a:lvl5pPr marL="2286000" lvl="4" indent="-285750" algn="l"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5pPr>
            <a:lvl6pPr marL="2743200" lvl="5" indent="-285750" algn="l"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6pPr>
            <a:lvl7pPr marL="3200400" lvl="6" indent="-285750" algn="l"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7pPr>
            <a:lvl8pPr marL="3657600" lvl="7" indent="-285750" algn="l"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8pPr>
            <a:lvl9pPr marL="4114800" lvl="8" indent="-285750" algn="l"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92"/>
          <p:cNvSpPr txBox="1">
            <a:spLocks noGrp="1"/>
          </p:cNvSpPr>
          <p:nvPr>
            <p:ph type="dt" idx="10"/>
          </p:nvPr>
        </p:nvSpPr>
        <p:spPr>
          <a:xfrm>
            <a:off x="304800" y="6243637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92"/>
          <p:cNvSpPr txBox="1">
            <a:spLocks noGrp="1"/>
          </p:cNvSpPr>
          <p:nvPr>
            <p:ph type="ftr" idx="11"/>
          </p:nvPr>
        </p:nvSpPr>
        <p:spPr>
          <a:xfrm>
            <a:off x="3048000" y="6243637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2"/>
          <p:cNvSpPr txBox="1">
            <a:spLocks noGrp="1"/>
          </p:cNvSpPr>
          <p:nvPr>
            <p:ph type="sldNum" idx="12"/>
          </p:nvPr>
        </p:nvSpPr>
        <p:spPr>
          <a:xfrm>
            <a:off x="7042150" y="6243637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93"/>
          <p:cNvSpPr txBox="1">
            <a:spLocks noGrp="1"/>
          </p:cNvSpPr>
          <p:nvPr>
            <p:ph type="title"/>
          </p:nvPr>
        </p:nvSpPr>
        <p:spPr>
          <a:xfrm rot="5400000">
            <a:off x="4914901" y="2092326"/>
            <a:ext cx="5918200" cy="2162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3"/>
          <p:cNvSpPr txBox="1">
            <a:spLocks noGrp="1"/>
          </p:cNvSpPr>
          <p:nvPr>
            <p:ph type="body" idx="1"/>
          </p:nvPr>
        </p:nvSpPr>
        <p:spPr>
          <a:xfrm rot="5400000">
            <a:off x="513557" y="5556"/>
            <a:ext cx="5918200" cy="6335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97180" algn="l">
              <a:spcBef>
                <a:spcPts val="360"/>
              </a:spcBef>
              <a:spcAft>
                <a:spcPts val="0"/>
              </a:spcAft>
              <a:buSzPts val="1080"/>
              <a:buChar char="■"/>
              <a:defRPr/>
            </a:lvl1pPr>
            <a:lvl2pPr marL="914400" lvl="1" indent="-291465" algn="l">
              <a:spcBef>
                <a:spcPts val="360"/>
              </a:spcBef>
              <a:spcAft>
                <a:spcPts val="0"/>
              </a:spcAft>
              <a:buSzPts val="990"/>
              <a:buChar char="■"/>
              <a:defRPr/>
            </a:lvl2pPr>
            <a:lvl3pPr marL="1371600" lvl="2" indent="-285750" algn="l"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3pPr>
            <a:lvl4pPr marL="1828800" lvl="3" indent="-291464" algn="l">
              <a:spcBef>
                <a:spcPts val="360"/>
              </a:spcBef>
              <a:spcAft>
                <a:spcPts val="0"/>
              </a:spcAft>
              <a:buSzPts val="990"/>
              <a:buChar char="■"/>
              <a:defRPr/>
            </a:lvl4pPr>
            <a:lvl5pPr marL="2286000" lvl="4" indent="-285750" algn="l"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5pPr>
            <a:lvl6pPr marL="2743200" lvl="5" indent="-285750" algn="l"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6pPr>
            <a:lvl7pPr marL="3200400" lvl="6" indent="-285750" algn="l"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7pPr>
            <a:lvl8pPr marL="3657600" lvl="7" indent="-285750" algn="l"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8pPr>
            <a:lvl9pPr marL="4114800" lvl="8" indent="-285750" algn="l"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>
            <a:endParaRPr/>
          </a:p>
        </p:txBody>
      </p:sp>
      <p:sp>
        <p:nvSpPr>
          <p:cNvPr id="60" name="Google Shape;60;p93"/>
          <p:cNvSpPr txBox="1">
            <a:spLocks noGrp="1"/>
          </p:cNvSpPr>
          <p:nvPr>
            <p:ph type="dt" idx="10"/>
          </p:nvPr>
        </p:nvSpPr>
        <p:spPr>
          <a:xfrm>
            <a:off x="304800" y="6243637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93"/>
          <p:cNvSpPr txBox="1">
            <a:spLocks noGrp="1"/>
          </p:cNvSpPr>
          <p:nvPr>
            <p:ph type="ftr" idx="11"/>
          </p:nvPr>
        </p:nvSpPr>
        <p:spPr>
          <a:xfrm>
            <a:off x="3048000" y="6243637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93"/>
          <p:cNvSpPr txBox="1">
            <a:spLocks noGrp="1"/>
          </p:cNvSpPr>
          <p:nvPr>
            <p:ph type="sldNum" idx="12"/>
          </p:nvPr>
        </p:nvSpPr>
        <p:spPr>
          <a:xfrm>
            <a:off x="7042150" y="6243637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94"/>
          <p:cNvSpPr txBox="1">
            <a:spLocks noGrp="1"/>
          </p:cNvSpPr>
          <p:nvPr>
            <p:ph type="title"/>
          </p:nvPr>
        </p:nvSpPr>
        <p:spPr>
          <a:xfrm>
            <a:off x="1150937" y="214312"/>
            <a:ext cx="7793037" cy="852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94"/>
          <p:cNvSpPr txBox="1">
            <a:spLocks noGrp="1"/>
          </p:cNvSpPr>
          <p:nvPr>
            <p:ph type="body" idx="1"/>
          </p:nvPr>
        </p:nvSpPr>
        <p:spPr>
          <a:xfrm rot="5400000">
            <a:off x="2325687" y="-496887"/>
            <a:ext cx="4608512" cy="8650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97180" algn="l">
              <a:spcBef>
                <a:spcPts val="360"/>
              </a:spcBef>
              <a:spcAft>
                <a:spcPts val="0"/>
              </a:spcAft>
              <a:buSzPts val="1080"/>
              <a:buChar char="■"/>
              <a:defRPr/>
            </a:lvl1pPr>
            <a:lvl2pPr marL="914400" lvl="1" indent="-291465" algn="l">
              <a:spcBef>
                <a:spcPts val="360"/>
              </a:spcBef>
              <a:spcAft>
                <a:spcPts val="0"/>
              </a:spcAft>
              <a:buSzPts val="990"/>
              <a:buChar char="■"/>
              <a:defRPr/>
            </a:lvl2pPr>
            <a:lvl3pPr marL="1371600" lvl="2" indent="-285750" algn="l"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3pPr>
            <a:lvl4pPr marL="1828800" lvl="3" indent="-291464" algn="l">
              <a:spcBef>
                <a:spcPts val="360"/>
              </a:spcBef>
              <a:spcAft>
                <a:spcPts val="0"/>
              </a:spcAft>
              <a:buSzPts val="990"/>
              <a:buChar char="■"/>
              <a:defRPr/>
            </a:lvl4pPr>
            <a:lvl5pPr marL="2286000" lvl="4" indent="-285750" algn="l"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5pPr>
            <a:lvl6pPr marL="2743200" lvl="5" indent="-285750" algn="l"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6pPr>
            <a:lvl7pPr marL="3200400" lvl="6" indent="-285750" algn="l"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7pPr>
            <a:lvl8pPr marL="3657600" lvl="7" indent="-285750" algn="l"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8pPr>
            <a:lvl9pPr marL="4114800" lvl="8" indent="-285750" algn="l"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>
            <a:endParaRPr/>
          </a:p>
        </p:txBody>
      </p:sp>
      <p:sp>
        <p:nvSpPr>
          <p:cNvPr id="66" name="Google Shape;66;p94"/>
          <p:cNvSpPr txBox="1">
            <a:spLocks noGrp="1"/>
          </p:cNvSpPr>
          <p:nvPr>
            <p:ph type="dt" idx="10"/>
          </p:nvPr>
        </p:nvSpPr>
        <p:spPr>
          <a:xfrm>
            <a:off x="304800" y="6243637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94"/>
          <p:cNvSpPr txBox="1">
            <a:spLocks noGrp="1"/>
          </p:cNvSpPr>
          <p:nvPr>
            <p:ph type="ftr" idx="11"/>
          </p:nvPr>
        </p:nvSpPr>
        <p:spPr>
          <a:xfrm>
            <a:off x="3048000" y="6243637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94"/>
          <p:cNvSpPr txBox="1">
            <a:spLocks noGrp="1"/>
          </p:cNvSpPr>
          <p:nvPr>
            <p:ph type="sldNum" idx="12"/>
          </p:nvPr>
        </p:nvSpPr>
        <p:spPr>
          <a:xfrm>
            <a:off x="7042150" y="6243637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95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95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72" name="Google Shape;72;p95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SzPts val="84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SzPts val="66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SzPts val="5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SzPts val="495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SzPts val="45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SzPts val="45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SzPts val="45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SzPts val="45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SzPts val="450"/>
              <a:buNone/>
              <a:defRPr sz="900"/>
            </a:lvl9pPr>
          </a:lstStyle>
          <a:p>
            <a:endParaRPr/>
          </a:p>
        </p:txBody>
      </p:sp>
      <p:sp>
        <p:nvSpPr>
          <p:cNvPr id="73" name="Google Shape;73;p95"/>
          <p:cNvSpPr txBox="1">
            <a:spLocks noGrp="1"/>
          </p:cNvSpPr>
          <p:nvPr>
            <p:ph type="dt" idx="10"/>
          </p:nvPr>
        </p:nvSpPr>
        <p:spPr>
          <a:xfrm>
            <a:off x="304800" y="6243637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95"/>
          <p:cNvSpPr txBox="1">
            <a:spLocks noGrp="1"/>
          </p:cNvSpPr>
          <p:nvPr>
            <p:ph type="ftr" idx="11"/>
          </p:nvPr>
        </p:nvSpPr>
        <p:spPr>
          <a:xfrm>
            <a:off x="3048000" y="6243637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95"/>
          <p:cNvSpPr txBox="1">
            <a:spLocks noGrp="1"/>
          </p:cNvSpPr>
          <p:nvPr>
            <p:ph type="sldNum" idx="12"/>
          </p:nvPr>
        </p:nvSpPr>
        <p:spPr>
          <a:xfrm>
            <a:off x="7042150" y="6243637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96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96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0520" algn="l">
              <a:spcBef>
                <a:spcPts val="640"/>
              </a:spcBef>
              <a:spcAft>
                <a:spcPts val="0"/>
              </a:spcAft>
              <a:buSzPts val="1920"/>
              <a:buChar char="■"/>
              <a:defRPr sz="3200"/>
            </a:lvl1pPr>
            <a:lvl2pPr marL="914400" lvl="1" indent="-326390" algn="l">
              <a:spcBef>
                <a:spcPts val="560"/>
              </a:spcBef>
              <a:spcAft>
                <a:spcPts val="0"/>
              </a:spcAft>
              <a:buSzPts val="1540"/>
              <a:buChar char="■"/>
              <a:defRPr sz="2800"/>
            </a:lvl2pPr>
            <a:lvl3pPr marL="1371600" lvl="2" indent="-304800" algn="l">
              <a:spcBef>
                <a:spcPts val="480"/>
              </a:spcBef>
              <a:spcAft>
                <a:spcPts val="0"/>
              </a:spcAft>
              <a:buSzPts val="1200"/>
              <a:buChar char="■"/>
              <a:defRPr sz="2400"/>
            </a:lvl3pPr>
            <a:lvl4pPr marL="1828800" lvl="3" indent="-298450" algn="l">
              <a:spcBef>
                <a:spcPts val="400"/>
              </a:spcBef>
              <a:spcAft>
                <a:spcPts val="0"/>
              </a:spcAft>
              <a:buSzPts val="1100"/>
              <a:buChar char="■"/>
              <a:defRPr sz="2000"/>
            </a:lvl4pPr>
            <a:lvl5pPr marL="2286000" lvl="4" indent="-292100" algn="l">
              <a:spcBef>
                <a:spcPts val="400"/>
              </a:spcBef>
              <a:spcAft>
                <a:spcPts val="0"/>
              </a:spcAft>
              <a:buSzPts val="1000"/>
              <a:buChar char="■"/>
              <a:defRPr sz="2000"/>
            </a:lvl5pPr>
            <a:lvl6pPr marL="2743200" lvl="5" indent="-292100" algn="l">
              <a:spcBef>
                <a:spcPts val="400"/>
              </a:spcBef>
              <a:spcAft>
                <a:spcPts val="0"/>
              </a:spcAft>
              <a:buSzPts val="1000"/>
              <a:buChar char="■"/>
              <a:defRPr sz="2000"/>
            </a:lvl6pPr>
            <a:lvl7pPr marL="3200400" lvl="6" indent="-292100" algn="l">
              <a:spcBef>
                <a:spcPts val="400"/>
              </a:spcBef>
              <a:spcAft>
                <a:spcPts val="0"/>
              </a:spcAft>
              <a:buSzPts val="1000"/>
              <a:buChar char="■"/>
              <a:defRPr sz="2000"/>
            </a:lvl7pPr>
            <a:lvl8pPr marL="3657600" lvl="7" indent="-292100" algn="l">
              <a:spcBef>
                <a:spcPts val="400"/>
              </a:spcBef>
              <a:spcAft>
                <a:spcPts val="0"/>
              </a:spcAft>
              <a:buSzPts val="1000"/>
              <a:buChar char="■"/>
              <a:defRPr sz="2000"/>
            </a:lvl8pPr>
            <a:lvl9pPr marL="4114800" lvl="8" indent="-292100" algn="l">
              <a:spcBef>
                <a:spcPts val="400"/>
              </a:spcBef>
              <a:spcAft>
                <a:spcPts val="0"/>
              </a:spcAft>
              <a:buSzPts val="1000"/>
              <a:buChar char="■"/>
              <a:defRPr sz="2000"/>
            </a:lvl9pPr>
          </a:lstStyle>
          <a:p>
            <a:endParaRPr/>
          </a:p>
        </p:txBody>
      </p:sp>
      <p:sp>
        <p:nvSpPr>
          <p:cNvPr id="79" name="Google Shape;79;p96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SzPts val="84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SzPts val="66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SzPts val="5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SzPts val="495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SzPts val="45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SzPts val="45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SzPts val="45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SzPts val="45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SzPts val="450"/>
              <a:buNone/>
              <a:defRPr sz="900"/>
            </a:lvl9pPr>
          </a:lstStyle>
          <a:p>
            <a:endParaRPr/>
          </a:p>
        </p:txBody>
      </p:sp>
      <p:sp>
        <p:nvSpPr>
          <p:cNvPr id="80" name="Google Shape;80;p96"/>
          <p:cNvSpPr txBox="1">
            <a:spLocks noGrp="1"/>
          </p:cNvSpPr>
          <p:nvPr>
            <p:ph type="dt" idx="10"/>
          </p:nvPr>
        </p:nvSpPr>
        <p:spPr>
          <a:xfrm>
            <a:off x="304800" y="6243637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96"/>
          <p:cNvSpPr txBox="1">
            <a:spLocks noGrp="1"/>
          </p:cNvSpPr>
          <p:nvPr>
            <p:ph type="ftr" idx="11"/>
          </p:nvPr>
        </p:nvSpPr>
        <p:spPr>
          <a:xfrm>
            <a:off x="3048000" y="6243637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96"/>
          <p:cNvSpPr txBox="1">
            <a:spLocks noGrp="1"/>
          </p:cNvSpPr>
          <p:nvPr>
            <p:ph type="sldNum" idx="12"/>
          </p:nvPr>
        </p:nvSpPr>
        <p:spPr>
          <a:xfrm>
            <a:off x="7042150" y="6243637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97"/>
          <p:cNvSpPr txBox="1">
            <a:spLocks noGrp="1"/>
          </p:cNvSpPr>
          <p:nvPr>
            <p:ph type="dt" idx="10"/>
          </p:nvPr>
        </p:nvSpPr>
        <p:spPr>
          <a:xfrm>
            <a:off x="304800" y="6243637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97"/>
          <p:cNvSpPr txBox="1">
            <a:spLocks noGrp="1"/>
          </p:cNvSpPr>
          <p:nvPr>
            <p:ph type="ftr" idx="11"/>
          </p:nvPr>
        </p:nvSpPr>
        <p:spPr>
          <a:xfrm>
            <a:off x="3048000" y="6243637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97"/>
          <p:cNvSpPr txBox="1">
            <a:spLocks noGrp="1"/>
          </p:cNvSpPr>
          <p:nvPr>
            <p:ph type="sldNum" idx="12"/>
          </p:nvPr>
        </p:nvSpPr>
        <p:spPr>
          <a:xfrm>
            <a:off x="7042150" y="6243637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98"/>
          <p:cNvSpPr txBox="1">
            <a:spLocks noGrp="1"/>
          </p:cNvSpPr>
          <p:nvPr>
            <p:ph type="title"/>
          </p:nvPr>
        </p:nvSpPr>
        <p:spPr>
          <a:xfrm>
            <a:off x="1150937" y="214312"/>
            <a:ext cx="7793037" cy="852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98"/>
          <p:cNvSpPr txBox="1">
            <a:spLocks noGrp="1"/>
          </p:cNvSpPr>
          <p:nvPr>
            <p:ph type="dt" idx="10"/>
          </p:nvPr>
        </p:nvSpPr>
        <p:spPr>
          <a:xfrm>
            <a:off x="304800" y="6243637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98"/>
          <p:cNvSpPr txBox="1">
            <a:spLocks noGrp="1"/>
          </p:cNvSpPr>
          <p:nvPr>
            <p:ph type="ftr" idx="11"/>
          </p:nvPr>
        </p:nvSpPr>
        <p:spPr>
          <a:xfrm>
            <a:off x="3048000" y="6243637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98"/>
          <p:cNvSpPr txBox="1">
            <a:spLocks noGrp="1"/>
          </p:cNvSpPr>
          <p:nvPr>
            <p:ph type="sldNum" idx="12"/>
          </p:nvPr>
        </p:nvSpPr>
        <p:spPr>
          <a:xfrm>
            <a:off x="7042150" y="6243637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88"/>
          <p:cNvGrpSpPr/>
          <p:nvPr/>
        </p:nvGrpSpPr>
        <p:grpSpPr>
          <a:xfrm>
            <a:off x="0" y="1905000"/>
            <a:ext cx="9009062" cy="1052512"/>
            <a:chOff x="0" y="1536"/>
            <a:chExt cx="5675" cy="663"/>
          </a:xfrm>
        </p:grpSpPr>
        <p:grpSp>
          <p:nvGrpSpPr>
            <p:cNvPr id="11" name="Google Shape;11;p88"/>
            <p:cNvGrpSpPr/>
            <p:nvPr/>
          </p:nvGrpSpPr>
          <p:grpSpPr>
            <a:xfrm>
              <a:off x="185" y="1604"/>
              <a:ext cx="449" cy="299"/>
              <a:chOff x="720" y="336"/>
              <a:chExt cx="624" cy="432"/>
            </a:xfrm>
          </p:grpSpPr>
          <p:sp>
            <p:nvSpPr>
              <p:cNvPr id="12" name="Google Shape;12;p88"/>
              <p:cNvSpPr txBox="1"/>
              <p:nvPr/>
            </p:nvSpPr>
            <p:spPr>
              <a:xfrm>
                <a:off x="720" y="336"/>
                <a:ext cx="384" cy="432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3" name="Google Shape;13;p88"/>
              <p:cNvSpPr txBox="1"/>
              <p:nvPr/>
            </p:nvSpPr>
            <p:spPr>
              <a:xfrm>
                <a:off x="1056" y="336"/>
                <a:ext cx="288" cy="432"/>
              </a:xfrm>
              <a:prstGeom prst="rect">
                <a:avLst/>
              </a:prstGeom>
              <a:gradFill>
                <a:gsLst>
                  <a:gs pos="0">
                    <a:schemeClr val="folHlink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4" name="Google Shape;14;p88"/>
            <p:cNvGrpSpPr/>
            <p:nvPr/>
          </p:nvGrpSpPr>
          <p:grpSpPr>
            <a:xfrm>
              <a:off x="263" y="1870"/>
              <a:ext cx="466" cy="299"/>
              <a:chOff x="912" y="2640"/>
              <a:chExt cx="672" cy="432"/>
            </a:xfrm>
          </p:grpSpPr>
          <p:sp>
            <p:nvSpPr>
              <p:cNvPr id="15" name="Google Shape;15;p88"/>
              <p:cNvSpPr txBox="1"/>
              <p:nvPr/>
            </p:nvSpPr>
            <p:spPr>
              <a:xfrm>
                <a:off x="912" y="2640"/>
                <a:ext cx="384" cy="432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" name="Google Shape;16;p88"/>
              <p:cNvSpPr txBox="1"/>
              <p:nvPr/>
            </p:nvSpPr>
            <p:spPr>
              <a:xfrm>
                <a:off x="1248" y="2640"/>
                <a:ext cx="336" cy="432"/>
              </a:xfrm>
              <a:prstGeom prst="rect">
                <a:avLst/>
              </a:prstGeom>
              <a:gradFill>
                <a:gsLst>
                  <a:gs pos="0">
                    <a:schemeClr val="accent2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sp>
          <p:nvSpPr>
            <p:cNvPr id="17" name="Google Shape;17;p88"/>
            <p:cNvSpPr txBox="1"/>
            <p:nvPr/>
          </p:nvSpPr>
          <p:spPr>
            <a:xfrm>
              <a:off x="0" y="1824"/>
              <a:ext cx="353" cy="266"/>
            </a:xfrm>
            <a:prstGeom prst="rect">
              <a:avLst/>
            </a:prstGeom>
            <a:gradFill>
              <a:gsLst>
                <a:gs pos="0">
                  <a:schemeClr val="lt1"/>
                </a:gs>
                <a:gs pos="100000">
                  <a:schemeClr val="hlink"/>
                </a:gs>
              </a:gsLst>
              <a:lin ang="189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8" name="Google Shape;18;p88"/>
            <p:cNvSpPr txBox="1"/>
            <p:nvPr/>
          </p:nvSpPr>
          <p:spPr>
            <a:xfrm>
              <a:off x="400" y="1536"/>
              <a:ext cx="20" cy="66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9" name="Google Shape;19;p88"/>
            <p:cNvSpPr txBox="1"/>
            <p:nvPr/>
          </p:nvSpPr>
          <p:spPr>
            <a:xfrm rot="10800000" flipH="1">
              <a:off x="199" y="2054"/>
              <a:ext cx="5476" cy="35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sp>
        <p:nvSpPr>
          <p:cNvPr id="20" name="Google Shape;20;p88"/>
          <p:cNvSpPr txBox="1">
            <a:spLocks noGrp="1"/>
          </p:cNvSpPr>
          <p:nvPr>
            <p:ph type="title"/>
          </p:nvPr>
        </p:nvSpPr>
        <p:spPr>
          <a:xfrm>
            <a:off x="1150937" y="214312"/>
            <a:ext cx="7793037" cy="852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21" name="Google Shape;21;p88"/>
          <p:cNvSpPr txBox="1">
            <a:spLocks noGrp="1"/>
          </p:cNvSpPr>
          <p:nvPr>
            <p:ph type="body" idx="1"/>
          </p:nvPr>
        </p:nvSpPr>
        <p:spPr>
          <a:xfrm>
            <a:off x="304800" y="1524000"/>
            <a:ext cx="8650287" cy="460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0520" algn="l" rtl="0">
              <a:spcBef>
                <a:spcPts val="640"/>
              </a:spcBef>
              <a:spcAft>
                <a:spcPts val="0"/>
              </a:spcAft>
              <a:buClr>
                <a:schemeClr val="folHlink"/>
              </a:buClr>
              <a:buSzPts val="1920"/>
              <a:buFont typeface="Noto Sans Symbols"/>
              <a:buChar char="■"/>
              <a:defRPr sz="32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914400" marR="0" lvl="1" indent="-326390" algn="l" rtl="0">
              <a:spcBef>
                <a:spcPts val="560"/>
              </a:spcBef>
              <a:spcAft>
                <a:spcPts val="0"/>
              </a:spcAft>
              <a:buClr>
                <a:schemeClr val="hlink"/>
              </a:buClr>
              <a:buSzPts val="1540"/>
              <a:buFont typeface="Noto Sans Symbols"/>
              <a:buChar char="■"/>
              <a:defRPr sz="2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1371600" marR="0" lvl="2" indent="-304800" algn="l" rtl="0">
              <a:spcBef>
                <a:spcPts val="480"/>
              </a:spcBef>
              <a:spcAft>
                <a:spcPts val="0"/>
              </a:spcAft>
              <a:buClr>
                <a:schemeClr val="folHlink"/>
              </a:buClr>
              <a:buSzPts val="1200"/>
              <a:buFont typeface="Noto Sans Symbols"/>
              <a:buChar char="■"/>
              <a:defRPr sz="24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1828800" marR="0" lvl="3" indent="-298450" algn="l" rtl="0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Noto Sans Symbols"/>
              <a:buChar char="■"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2286000" marR="0" lvl="4" indent="-292100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Char char="■"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2743200" marR="0" lvl="5" indent="-292100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Char char="■"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3200400" marR="0" lvl="6" indent="-292100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Char char="■"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3657600" marR="0" lvl="7" indent="-292100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Char char="■"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4114800" marR="0" lvl="8" indent="-292100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Char char="■"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22" name="Google Shape;22;p88"/>
          <p:cNvSpPr txBox="1">
            <a:spLocks noGrp="1"/>
          </p:cNvSpPr>
          <p:nvPr>
            <p:ph type="dt" idx="10"/>
          </p:nvPr>
        </p:nvSpPr>
        <p:spPr>
          <a:xfrm>
            <a:off x="9906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23" name="Google Shape;23;p88"/>
          <p:cNvSpPr txBox="1">
            <a:spLocks noGrp="1"/>
          </p:cNvSpPr>
          <p:nvPr>
            <p:ph type="ftr" idx="11"/>
          </p:nvPr>
        </p:nvSpPr>
        <p:spPr>
          <a:xfrm>
            <a:off x="34290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24" name="Google Shape;24;p88"/>
          <p:cNvSpPr txBox="1">
            <a:spLocks noGrp="1"/>
          </p:cNvSpPr>
          <p:nvPr>
            <p:ph type="sldNum" idx="12"/>
          </p:nvPr>
        </p:nvSpPr>
        <p:spPr>
          <a:xfrm>
            <a:off x="68580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Tahoma"/>
              <a:buNone/>
              <a:defRPr sz="1400" b="0" i="0" u="non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Tahoma"/>
              <a:buNone/>
              <a:defRPr sz="1400" b="0" i="0" u="non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Tahoma"/>
              <a:buNone/>
              <a:defRPr sz="1400" b="0" i="0" u="non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Tahoma"/>
              <a:buNone/>
              <a:defRPr sz="1400" b="0" i="0" u="non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Tahoma"/>
              <a:buNone/>
              <a:defRPr sz="1400" b="0" i="0" u="non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Tahoma"/>
              <a:buNone/>
              <a:defRPr sz="1400" b="0" i="0" u="non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Tahoma"/>
              <a:buNone/>
              <a:defRPr sz="1400" b="0" i="0" u="non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Tahoma"/>
              <a:buNone/>
              <a:defRPr sz="1400" b="0" i="0" u="non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Tahoma"/>
              <a:buNone/>
              <a:defRPr sz="1400" b="0" i="0" u="non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0"/>
          <p:cNvSpPr txBox="1"/>
          <p:nvPr/>
        </p:nvSpPr>
        <p:spPr>
          <a:xfrm>
            <a:off x="417512" y="533400"/>
            <a:ext cx="438150" cy="47466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3" name="Google Shape;33;p90"/>
          <p:cNvSpPr txBox="1"/>
          <p:nvPr/>
        </p:nvSpPr>
        <p:spPr>
          <a:xfrm>
            <a:off x="800100" y="533400"/>
            <a:ext cx="328612" cy="474662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4" name="Google Shape;34;p90"/>
          <p:cNvSpPr txBox="1"/>
          <p:nvPr/>
        </p:nvSpPr>
        <p:spPr>
          <a:xfrm>
            <a:off x="541337" y="955675"/>
            <a:ext cx="422275" cy="474662"/>
          </a:xfrm>
          <a:prstGeom prst="rect">
            <a:avLst/>
          </a:prstGeom>
          <a:solidFill>
            <a:schemeClr val="folHlink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5" name="Google Shape;35;p90"/>
          <p:cNvSpPr txBox="1"/>
          <p:nvPr/>
        </p:nvSpPr>
        <p:spPr>
          <a:xfrm>
            <a:off x="911225" y="955675"/>
            <a:ext cx="368300" cy="474662"/>
          </a:xfrm>
          <a:prstGeom prst="rect">
            <a:avLst/>
          </a:prstGeom>
          <a:gradFill>
            <a:gsLst>
              <a:gs pos="0">
                <a:schemeClr val="folHlink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6" name="Google Shape;36;p90"/>
          <p:cNvSpPr txBox="1"/>
          <p:nvPr/>
        </p:nvSpPr>
        <p:spPr>
          <a:xfrm>
            <a:off x="127000" y="882650"/>
            <a:ext cx="560387" cy="422275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chemeClr val="hlink"/>
              </a:gs>
            </a:gsLst>
            <a:lin ang="189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7" name="Google Shape;37;p90"/>
          <p:cNvSpPr txBox="1"/>
          <p:nvPr/>
        </p:nvSpPr>
        <p:spPr>
          <a:xfrm>
            <a:off x="762000" y="425450"/>
            <a:ext cx="31750" cy="105251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8" name="Google Shape;38;p90"/>
          <p:cNvSpPr txBox="1"/>
          <p:nvPr/>
        </p:nvSpPr>
        <p:spPr>
          <a:xfrm>
            <a:off x="442912" y="1216025"/>
            <a:ext cx="8226425" cy="31750"/>
          </a:xfrm>
          <a:prstGeom prst="rect">
            <a:avLst/>
          </a:prstGeom>
          <a:gradFill>
            <a:gsLst>
              <a:gs pos="0">
                <a:schemeClr val="lt2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9" name="Google Shape;39;p90"/>
          <p:cNvSpPr txBox="1">
            <a:spLocks noGrp="1"/>
          </p:cNvSpPr>
          <p:nvPr>
            <p:ph type="title"/>
          </p:nvPr>
        </p:nvSpPr>
        <p:spPr>
          <a:xfrm>
            <a:off x="1150937" y="214312"/>
            <a:ext cx="7793037" cy="852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40" name="Google Shape;40;p90"/>
          <p:cNvSpPr txBox="1">
            <a:spLocks noGrp="1"/>
          </p:cNvSpPr>
          <p:nvPr>
            <p:ph type="body" idx="1"/>
          </p:nvPr>
        </p:nvSpPr>
        <p:spPr>
          <a:xfrm>
            <a:off x="304800" y="1524000"/>
            <a:ext cx="8650287" cy="460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0520" algn="l" rtl="0">
              <a:spcBef>
                <a:spcPts val="640"/>
              </a:spcBef>
              <a:spcAft>
                <a:spcPts val="0"/>
              </a:spcAft>
              <a:buClr>
                <a:schemeClr val="folHlink"/>
              </a:buClr>
              <a:buSzPts val="1920"/>
              <a:buFont typeface="Noto Sans Symbols"/>
              <a:buChar char="■"/>
              <a:defRPr sz="32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914400" marR="0" lvl="1" indent="-326390" algn="l" rtl="0">
              <a:spcBef>
                <a:spcPts val="560"/>
              </a:spcBef>
              <a:spcAft>
                <a:spcPts val="0"/>
              </a:spcAft>
              <a:buClr>
                <a:schemeClr val="hlink"/>
              </a:buClr>
              <a:buSzPts val="1540"/>
              <a:buFont typeface="Noto Sans Symbols"/>
              <a:buChar char="■"/>
              <a:defRPr sz="2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1371600" marR="0" lvl="2" indent="-304800" algn="l" rtl="0">
              <a:spcBef>
                <a:spcPts val="480"/>
              </a:spcBef>
              <a:spcAft>
                <a:spcPts val="0"/>
              </a:spcAft>
              <a:buClr>
                <a:schemeClr val="folHlink"/>
              </a:buClr>
              <a:buSzPts val="1200"/>
              <a:buFont typeface="Noto Sans Symbols"/>
              <a:buChar char="■"/>
              <a:defRPr sz="24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1828800" marR="0" lvl="3" indent="-298450" algn="l" rtl="0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Noto Sans Symbols"/>
              <a:buChar char="■"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2286000" marR="0" lvl="4" indent="-292100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Char char="■"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2743200" marR="0" lvl="5" indent="-292100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Char char="■"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3200400" marR="0" lvl="6" indent="-292100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Char char="■"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3657600" marR="0" lvl="7" indent="-292100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Char char="■"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4114800" marR="0" lvl="8" indent="-292100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Char char="■"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41" name="Google Shape;41;p90"/>
          <p:cNvSpPr txBox="1">
            <a:spLocks noGrp="1"/>
          </p:cNvSpPr>
          <p:nvPr>
            <p:ph type="dt" idx="10"/>
          </p:nvPr>
        </p:nvSpPr>
        <p:spPr>
          <a:xfrm>
            <a:off x="304800" y="6243637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42" name="Google Shape;42;p90"/>
          <p:cNvSpPr txBox="1">
            <a:spLocks noGrp="1"/>
          </p:cNvSpPr>
          <p:nvPr>
            <p:ph type="ftr" idx="11"/>
          </p:nvPr>
        </p:nvSpPr>
        <p:spPr>
          <a:xfrm>
            <a:off x="3048000" y="6243637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43" name="Google Shape;43;p90"/>
          <p:cNvSpPr txBox="1">
            <a:spLocks noGrp="1"/>
          </p:cNvSpPr>
          <p:nvPr>
            <p:ph type="sldNum" idx="12"/>
          </p:nvPr>
        </p:nvSpPr>
        <p:spPr>
          <a:xfrm>
            <a:off x="7042150" y="6243637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"/>
          <p:cNvSpPr txBox="1">
            <a:spLocks noGrp="1"/>
          </p:cNvSpPr>
          <p:nvPr>
            <p:ph type="ctrTitle"/>
          </p:nvPr>
        </p:nvSpPr>
        <p:spPr>
          <a:xfrm>
            <a:off x="990600" y="1143000"/>
            <a:ext cx="7772400" cy="1462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ahoma"/>
              <a:buNone/>
            </a:pPr>
            <a:r>
              <a:rPr lang="en-US" sz="4400" b="0" i="0" u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Solving problems by searching</a:t>
            </a:r>
            <a:endParaRPr/>
          </a:p>
        </p:txBody>
      </p:sp>
      <p:sp>
        <p:nvSpPr>
          <p:cNvPr id="119" name="Google Shape;119;p1"/>
          <p:cNvSpPr txBox="1">
            <a:spLocks noGrp="1"/>
          </p:cNvSpPr>
          <p:nvPr>
            <p:ph type="subTitle" idx="1"/>
          </p:nvPr>
        </p:nvSpPr>
        <p:spPr>
          <a:xfrm>
            <a:off x="1371600" y="33528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20"/>
              <a:buNone/>
            </a:pPr>
            <a:r>
              <a:rPr lang="en-US" sz="32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Chapter 3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920"/>
              <a:buNone/>
            </a:pPr>
            <a:endParaRPr sz="3200" b="0" i="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ctr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920"/>
              <a:buNone/>
            </a:pPr>
            <a:r>
              <a:rPr lang="en-US" sz="32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swatimali@somaiya.edu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0"/>
          <p:cNvSpPr txBox="1">
            <a:spLocks noGrp="1"/>
          </p:cNvSpPr>
          <p:nvPr>
            <p:ph type="title"/>
          </p:nvPr>
        </p:nvSpPr>
        <p:spPr>
          <a:xfrm>
            <a:off x="1150937" y="214312"/>
            <a:ext cx="7793037" cy="852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ahoma"/>
              <a:buNone/>
            </a:pPr>
            <a:r>
              <a:rPr lang="en-US" sz="4400" b="0" i="0" u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Desired environments</a:t>
            </a:r>
            <a:endParaRPr/>
          </a:p>
        </p:txBody>
      </p:sp>
      <p:sp>
        <p:nvSpPr>
          <p:cNvPr id="197" name="Google Shape;197;p10"/>
          <p:cNvSpPr txBox="1">
            <a:spLocks noGrp="1"/>
          </p:cNvSpPr>
          <p:nvPr>
            <p:ph type="body" idx="1"/>
          </p:nvPr>
        </p:nvSpPr>
        <p:spPr>
          <a:xfrm>
            <a:off x="304800" y="1524000"/>
            <a:ext cx="8650287" cy="460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920"/>
              <a:buFont typeface="Noto Sans Symbols"/>
              <a:buChar char="■"/>
            </a:pPr>
            <a:r>
              <a:rPr lang="en-US" sz="3200" b="0" i="0" u="none">
                <a:solidFill>
                  <a:srgbClr val="0A0AFF"/>
                </a:solidFill>
                <a:latin typeface="Tahoma"/>
                <a:ea typeface="Tahoma"/>
                <a:cs typeface="Tahoma"/>
                <a:sym typeface="Tahoma"/>
              </a:rPr>
              <a:t>Static</a:t>
            </a:r>
            <a:r>
              <a:rPr lang="en-US" sz="32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: because formulating and solving the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folHlink"/>
              </a:buClr>
              <a:buSzPts val="1920"/>
              <a:buFont typeface="Noto Sans Symbols"/>
              <a:buNone/>
            </a:pPr>
            <a:r>
              <a:rPr lang="en-US" sz="32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problem is done without paying attention to any changes that might be occurring in the environment.</a:t>
            </a:r>
            <a:endParaRPr/>
          </a:p>
        </p:txBody>
      </p:sp>
      <p:sp>
        <p:nvSpPr>
          <p:cNvPr id="198" name="Google Shape;198;p10"/>
          <p:cNvSpPr txBox="1"/>
          <p:nvPr/>
        </p:nvSpPr>
        <p:spPr>
          <a:xfrm>
            <a:off x="304800" y="6243637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r>
              <a:rPr lang="en-US"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*</a:t>
            </a:r>
            <a:endParaRPr/>
          </a:p>
        </p:txBody>
      </p:sp>
      <p:sp>
        <p:nvSpPr>
          <p:cNvPr id="199" name="Google Shape;199;p10"/>
          <p:cNvSpPr txBox="1"/>
          <p:nvPr/>
        </p:nvSpPr>
        <p:spPr>
          <a:xfrm>
            <a:off x="3048000" y="6243637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r>
              <a:rPr lang="en-US"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Swati Mali</a:t>
            </a:r>
            <a:endParaRPr/>
          </a:p>
        </p:txBody>
      </p:sp>
      <p:sp>
        <p:nvSpPr>
          <p:cNvPr id="200" name="Google Shape;200;p10"/>
          <p:cNvSpPr txBox="1"/>
          <p:nvPr/>
        </p:nvSpPr>
        <p:spPr>
          <a:xfrm>
            <a:off x="7042150" y="6243637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fld id="{00000000-1234-1234-1234-123412341234}" type="slidenum">
              <a:rPr lang="en-US"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10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1"/>
          <p:cNvSpPr txBox="1">
            <a:spLocks noGrp="1"/>
          </p:cNvSpPr>
          <p:nvPr>
            <p:ph type="title"/>
          </p:nvPr>
        </p:nvSpPr>
        <p:spPr>
          <a:xfrm>
            <a:off x="1150937" y="214312"/>
            <a:ext cx="7793037" cy="852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4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06" name="Google Shape;206;p11"/>
          <p:cNvSpPr txBox="1">
            <a:spLocks noGrp="1"/>
          </p:cNvSpPr>
          <p:nvPr>
            <p:ph type="body" idx="1"/>
          </p:nvPr>
        </p:nvSpPr>
        <p:spPr>
          <a:xfrm>
            <a:off x="304800" y="1524000"/>
            <a:ext cx="8650287" cy="460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920"/>
              <a:buFont typeface="Noto Sans Symbols"/>
              <a:buChar char="■"/>
            </a:pPr>
            <a:r>
              <a:rPr lang="en-US" sz="32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Assumes that the initial state is known; knowing it is easiest if the environment is </a:t>
            </a:r>
            <a:r>
              <a:rPr lang="en-US" sz="3200" b="0" i="0" u="none">
                <a:solidFill>
                  <a:srgbClr val="0A0AFF"/>
                </a:solidFill>
                <a:latin typeface="Tahoma"/>
                <a:ea typeface="Tahoma"/>
                <a:cs typeface="Tahoma"/>
                <a:sym typeface="Tahoma"/>
              </a:rPr>
              <a:t>observable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folHlink"/>
              </a:buClr>
              <a:buSzPts val="1920"/>
              <a:buFont typeface="Noto Sans Symbols"/>
              <a:buChar char="■"/>
            </a:pPr>
            <a:r>
              <a:rPr lang="en-US" sz="32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The idea of enumerating "alternative courses of action“ assumes that the environment can be viewed as </a:t>
            </a:r>
            <a:r>
              <a:rPr lang="en-US" sz="3200" b="0" i="0" u="none">
                <a:solidFill>
                  <a:srgbClr val="0A0AFF"/>
                </a:solidFill>
                <a:latin typeface="Tahoma"/>
                <a:ea typeface="Tahoma"/>
                <a:cs typeface="Tahoma"/>
                <a:sym typeface="Tahoma"/>
              </a:rPr>
              <a:t>discrete</a:t>
            </a:r>
            <a:r>
              <a:rPr lang="en-US" sz="32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. 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folHlink"/>
              </a:buClr>
              <a:buSzPts val="1920"/>
              <a:buFont typeface="Noto Sans Symbols"/>
              <a:buChar char="■"/>
            </a:pPr>
            <a:r>
              <a:rPr lang="en-US" sz="32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Finally, and most importantly, the agent design assumes that the environment is </a:t>
            </a:r>
            <a:r>
              <a:rPr lang="en-US" sz="3200" b="0" i="0" u="none">
                <a:solidFill>
                  <a:srgbClr val="0A0AFF"/>
                </a:solidFill>
                <a:latin typeface="Tahoma"/>
                <a:ea typeface="Tahoma"/>
                <a:cs typeface="Tahoma"/>
                <a:sym typeface="Tahoma"/>
              </a:rPr>
              <a:t>deterministic</a:t>
            </a:r>
            <a:endParaRPr/>
          </a:p>
        </p:txBody>
      </p:sp>
      <p:sp>
        <p:nvSpPr>
          <p:cNvPr id="207" name="Google Shape;207;p11"/>
          <p:cNvSpPr txBox="1"/>
          <p:nvPr/>
        </p:nvSpPr>
        <p:spPr>
          <a:xfrm>
            <a:off x="304800" y="6243637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r>
              <a:rPr lang="en-US"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*</a:t>
            </a:r>
            <a:endParaRPr/>
          </a:p>
        </p:txBody>
      </p:sp>
      <p:sp>
        <p:nvSpPr>
          <p:cNvPr id="208" name="Google Shape;208;p11"/>
          <p:cNvSpPr txBox="1"/>
          <p:nvPr/>
        </p:nvSpPr>
        <p:spPr>
          <a:xfrm>
            <a:off x="3048000" y="6243637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r>
              <a:rPr lang="en-US"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Swati Mali</a:t>
            </a:r>
            <a:endParaRPr/>
          </a:p>
        </p:txBody>
      </p:sp>
      <p:sp>
        <p:nvSpPr>
          <p:cNvPr id="209" name="Google Shape;209;p11"/>
          <p:cNvSpPr txBox="1"/>
          <p:nvPr/>
        </p:nvSpPr>
        <p:spPr>
          <a:xfrm>
            <a:off x="7042150" y="6243637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fld id="{00000000-1234-1234-1234-123412341234}" type="slidenum">
              <a:rPr lang="en-US"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11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2"/>
          <p:cNvSpPr txBox="1"/>
          <p:nvPr/>
        </p:nvSpPr>
        <p:spPr>
          <a:xfrm>
            <a:off x="304800" y="6243637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r>
              <a:rPr lang="en-US"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*</a:t>
            </a:r>
            <a:endParaRPr/>
          </a:p>
        </p:txBody>
      </p:sp>
      <p:sp>
        <p:nvSpPr>
          <p:cNvPr id="215" name="Google Shape;215;p12"/>
          <p:cNvSpPr txBox="1"/>
          <p:nvPr/>
        </p:nvSpPr>
        <p:spPr>
          <a:xfrm>
            <a:off x="3048000" y="6243637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r>
              <a:rPr lang="en-US"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Swati Mali</a:t>
            </a:r>
            <a:endParaRPr/>
          </a:p>
        </p:txBody>
      </p:sp>
      <p:sp>
        <p:nvSpPr>
          <p:cNvPr id="216" name="Google Shape;216;p12"/>
          <p:cNvSpPr txBox="1"/>
          <p:nvPr/>
        </p:nvSpPr>
        <p:spPr>
          <a:xfrm>
            <a:off x="7042150" y="6243637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fld id="{00000000-1234-1234-1234-123412341234}" type="slidenum">
              <a:rPr lang="en-US"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12</a:t>
            </a:fld>
            <a:endParaRPr/>
          </a:p>
        </p:txBody>
      </p:sp>
      <p:sp>
        <p:nvSpPr>
          <p:cNvPr id="217" name="Google Shape;217;p12"/>
          <p:cNvSpPr txBox="1">
            <a:spLocks noGrp="1"/>
          </p:cNvSpPr>
          <p:nvPr>
            <p:ph type="title"/>
          </p:nvPr>
        </p:nvSpPr>
        <p:spPr>
          <a:xfrm>
            <a:off x="1150937" y="214312"/>
            <a:ext cx="7793037" cy="852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ahoma"/>
              <a:buNone/>
            </a:pPr>
            <a:r>
              <a:rPr lang="en-US" sz="4400" b="0" i="0" u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Problem-solving agents</a:t>
            </a:r>
            <a:endParaRPr/>
          </a:p>
        </p:txBody>
      </p:sp>
      <p:pic>
        <p:nvPicPr>
          <p:cNvPr id="218" name="Google Shape;218;p12"/>
          <p:cNvPicPr preferRelativeResize="0"/>
          <p:nvPr/>
        </p:nvPicPr>
        <p:blipFill rotWithShape="1">
          <a:blip r:embed="rId3">
            <a:alphaModFix/>
          </a:blip>
          <a:srcRect l="14843" t="17706" r="3124" b="22917"/>
          <a:stretch/>
        </p:blipFill>
        <p:spPr>
          <a:xfrm>
            <a:off x="685800" y="1676400"/>
            <a:ext cx="8001000" cy="434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3"/>
          <p:cNvSpPr txBox="1">
            <a:spLocks noGrp="1"/>
          </p:cNvSpPr>
          <p:nvPr>
            <p:ph type="title"/>
          </p:nvPr>
        </p:nvSpPr>
        <p:spPr>
          <a:xfrm>
            <a:off x="1150937" y="214312"/>
            <a:ext cx="7793037" cy="852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ahoma"/>
              <a:buNone/>
            </a:pPr>
            <a:r>
              <a:rPr lang="en-US" sz="4400" b="0" i="0" u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Problem Formulation</a:t>
            </a:r>
            <a:endParaRPr/>
          </a:p>
        </p:txBody>
      </p:sp>
      <p:sp>
        <p:nvSpPr>
          <p:cNvPr id="224" name="Google Shape;224;p13"/>
          <p:cNvSpPr txBox="1">
            <a:spLocks noGrp="1"/>
          </p:cNvSpPr>
          <p:nvPr>
            <p:ph type="body" idx="1"/>
          </p:nvPr>
        </p:nvSpPr>
        <p:spPr>
          <a:xfrm>
            <a:off x="304800" y="1524000"/>
            <a:ext cx="8650287" cy="460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920"/>
              <a:buFont typeface="Noto Sans Symbols"/>
              <a:buChar char="■"/>
            </a:pPr>
            <a:r>
              <a:rPr lang="en-US" sz="3200" b="0" i="0" u="none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State description</a:t>
            </a:r>
            <a:endParaRPr dirty="0"/>
          </a:p>
          <a:p>
            <a:pPr marL="342900" marR="0" lvl="0" indent="-3429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folHlink"/>
              </a:buClr>
              <a:buSzPts val="1920"/>
              <a:buFont typeface="Noto Sans Symbols"/>
              <a:buChar char="■"/>
            </a:pPr>
            <a:r>
              <a:rPr lang="en-US" sz="3200" b="0" i="0" u="none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Initial state</a:t>
            </a:r>
            <a:endParaRPr dirty="0"/>
          </a:p>
          <a:p>
            <a:pPr marL="342900" marR="0" lvl="0" indent="-3429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folHlink"/>
              </a:buClr>
              <a:buSzPts val="1920"/>
              <a:buFont typeface="Noto Sans Symbols"/>
              <a:buChar char="■"/>
            </a:pPr>
            <a:r>
              <a:rPr lang="en-US" sz="3200" b="0" i="0" u="none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Successor function</a:t>
            </a:r>
            <a:endParaRPr dirty="0"/>
          </a:p>
          <a:p>
            <a:pPr marL="342900" marR="0" lvl="0" indent="-3429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folHlink"/>
              </a:buClr>
              <a:buSzPts val="1920"/>
              <a:buFont typeface="Noto Sans Symbols"/>
              <a:buChar char="■"/>
            </a:pPr>
            <a:r>
              <a:rPr lang="en-US" sz="3200" b="0" i="0" u="none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State space</a:t>
            </a:r>
            <a:endParaRPr dirty="0"/>
          </a:p>
          <a:p>
            <a:pPr marL="342900" marR="0" lvl="0" indent="-3429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folHlink"/>
              </a:buClr>
              <a:buSzPts val="1920"/>
              <a:buFont typeface="Noto Sans Symbols"/>
              <a:buChar char="■"/>
            </a:pPr>
            <a:r>
              <a:rPr lang="en-US" sz="3200" b="0" i="0" u="none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Goal test</a:t>
            </a:r>
            <a:endParaRPr dirty="0"/>
          </a:p>
          <a:p>
            <a:pPr marL="342900" marR="0" lvl="0" indent="-3429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folHlink"/>
              </a:buClr>
              <a:buSzPts val="1920"/>
              <a:buFont typeface="Noto Sans Symbols"/>
              <a:buChar char="■"/>
            </a:pPr>
            <a:r>
              <a:rPr lang="en-US" sz="3200" b="0" i="0" u="none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Path cost</a:t>
            </a:r>
            <a:endParaRPr dirty="0"/>
          </a:p>
          <a:p>
            <a:pPr marL="342900" marR="0" lvl="0" indent="-220980" algn="l" rtl="0">
              <a:spcBef>
                <a:spcPts val="640"/>
              </a:spcBef>
              <a:spcAft>
                <a:spcPts val="0"/>
              </a:spcAft>
              <a:buClr>
                <a:schemeClr val="folHlink"/>
              </a:buClr>
              <a:buSzPts val="1920"/>
              <a:buFont typeface="Noto Sans Symbols"/>
              <a:buNone/>
            </a:pPr>
            <a:endParaRPr sz="3200" b="0" i="0" u="none" dirty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25" name="Google Shape;225;p13"/>
          <p:cNvSpPr txBox="1"/>
          <p:nvPr/>
        </p:nvSpPr>
        <p:spPr>
          <a:xfrm>
            <a:off x="304800" y="6243637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r>
              <a:rPr lang="en-US"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*</a:t>
            </a:r>
            <a:endParaRPr/>
          </a:p>
        </p:txBody>
      </p:sp>
      <p:sp>
        <p:nvSpPr>
          <p:cNvPr id="226" name="Google Shape;226;p13"/>
          <p:cNvSpPr txBox="1"/>
          <p:nvPr/>
        </p:nvSpPr>
        <p:spPr>
          <a:xfrm>
            <a:off x="3048000" y="6243637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r>
              <a:rPr lang="en-US"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Swati Mali</a:t>
            </a:r>
            <a:endParaRPr/>
          </a:p>
        </p:txBody>
      </p:sp>
      <p:sp>
        <p:nvSpPr>
          <p:cNvPr id="227" name="Google Shape;227;p13"/>
          <p:cNvSpPr txBox="1"/>
          <p:nvPr/>
        </p:nvSpPr>
        <p:spPr>
          <a:xfrm>
            <a:off x="7042150" y="6243637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fld id="{00000000-1234-1234-1234-123412341234}" type="slidenum">
              <a:rPr lang="en-US"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13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4"/>
          <p:cNvSpPr txBox="1">
            <a:spLocks noGrp="1"/>
          </p:cNvSpPr>
          <p:nvPr>
            <p:ph type="title"/>
          </p:nvPr>
        </p:nvSpPr>
        <p:spPr>
          <a:xfrm>
            <a:off x="1150937" y="214312"/>
            <a:ext cx="7793037" cy="852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ahoma"/>
              <a:buNone/>
            </a:pPr>
            <a:r>
              <a:rPr lang="en-US" sz="4400" b="0" i="0" u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Water jug problem</a:t>
            </a:r>
            <a:endParaRPr/>
          </a:p>
        </p:txBody>
      </p:sp>
      <p:sp>
        <p:nvSpPr>
          <p:cNvPr id="233" name="Google Shape;233;p14"/>
          <p:cNvSpPr txBox="1">
            <a:spLocks noGrp="1"/>
          </p:cNvSpPr>
          <p:nvPr>
            <p:ph type="body" idx="1"/>
          </p:nvPr>
        </p:nvSpPr>
        <p:spPr>
          <a:xfrm>
            <a:off x="304800" y="1524000"/>
            <a:ext cx="8650287" cy="460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920"/>
              <a:buFont typeface="Noto Sans Symbols"/>
              <a:buChar char="■"/>
            </a:pPr>
            <a:r>
              <a:rPr lang="en-US" sz="3200" b="0" i="0" u="none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Initial state </a:t>
            </a:r>
            <a:r>
              <a:rPr lang="en-US" sz="3200" b="0" i="0" u="none" dirty="0" err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w_j</a:t>
            </a:r>
            <a:r>
              <a:rPr lang="en-US" sz="3200" b="0" i="0" u="none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(0,0</a:t>
            </a:r>
            <a:r>
              <a:rPr lang="en-US" sz="3200" b="0" i="0" u="none" dirty="0" smtClean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)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920"/>
              <a:buFont typeface="Noto Sans Symbols"/>
              <a:buChar char="■"/>
            </a:pPr>
            <a:r>
              <a:rPr lang="en-US" dirty="0" smtClean="0"/>
              <a:t>Actions- </a:t>
            </a:r>
            <a:r>
              <a:rPr lang="en-US" dirty="0" err="1" smtClean="0"/>
              <a:t>fill_in</a:t>
            </a:r>
            <a:r>
              <a:rPr lang="en-US" dirty="0" smtClean="0"/>
              <a:t>, transfer, empty</a:t>
            </a:r>
            <a:endParaRPr dirty="0"/>
          </a:p>
          <a:p>
            <a:pPr marL="342900" marR="0" lvl="0" indent="-3429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folHlink"/>
              </a:buClr>
              <a:buSzPts val="1920"/>
              <a:buFont typeface="Noto Sans Symbols"/>
              <a:buChar char="■"/>
            </a:pPr>
            <a:r>
              <a:rPr lang="en-US" sz="3200" b="0" i="0" u="none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Successor function</a:t>
            </a:r>
            <a:endParaRPr dirty="0"/>
          </a:p>
          <a:p>
            <a:pPr marL="742950" marR="0" lvl="1" indent="-28575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hlink"/>
              </a:buClr>
              <a:buSzPts val="1540"/>
              <a:buFont typeface="Noto Sans Symbols"/>
              <a:buChar char="■"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&lt;</a:t>
            </a:r>
            <a:r>
              <a:rPr lang="en-US" sz="2800" b="0" i="0" u="none" strike="noStrike" cap="none" dirty="0" err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fill_in</a:t>
            </a:r>
            <a:r>
              <a:rPr lang="en-US" sz="2800" b="0" i="0" u="none" strike="noStrike" cap="none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(3), </a:t>
            </a:r>
            <a:r>
              <a:rPr lang="en-US" sz="2800" b="0" i="0" u="none" strike="noStrike" cap="none" dirty="0" err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w_j</a:t>
            </a:r>
            <a:r>
              <a:rPr lang="en-US" sz="2800" b="0" i="0" u="none" strike="noStrike" cap="none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(3,0))</a:t>
            </a:r>
            <a:endParaRPr dirty="0"/>
          </a:p>
          <a:p>
            <a:pPr marL="742950" marR="0" lvl="1" indent="-28575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hlink"/>
              </a:buClr>
              <a:buSzPts val="1540"/>
              <a:buFont typeface="Noto Sans Symbols"/>
              <a:buChar char="■"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&lt;</a:t>
            </a:r>
            <a:r>
              <a:rPr lang="en-US" sz="2800" b="0" i="0" u="none" strike="noStrike" cap="none" dirty="0" err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fill_in</a:t>
            </a:r>
            <a:r>
              <a:rPr lang="en-US" sz="2800" b="0" i="0" u="none" strike="noStrike" cap="none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(5), </a:t>
            </a:r>
            <a:r>
              <a:rPr lang="en-US" sz="2800" b="0" i="0" u="none" strike="noStrike" cap="none" dirty="0" err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w_j</a:t>
            </a:r>
            <a:r>
              <a:rPr lang="en-US" sz="2800" b="0" i="0" u="none" strike="noStrike" cap="none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(0,5))</a:t>
            </a:r>
            <a:endParaRPr dirty="0"/>
          </a:p>
          <a:p>
            <a:pPr marL="342900" marR="0" lvl="0" indent="-236220" algn="l" rtl="0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680"/>
              <a:buFont typeface="Noto Sans Symbols"/>
              <a:buNone/>
            </a:pPr>
            <a:endParaRPr sz="2800" b="0" i="0" u="none" strike="noStrike" cap="none" dirty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34" name="Google Shape;234;p14"/>
          <p:cNvSpPr txBox="1"/>
          <p:nvPr/>
        </p:nvSpPr>
        <p:spPr>
          <a:xfrm>
            <a:off x="304800" y="6243637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r>
              <a:rPr lang="en-US"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*</a:t>
            </a:r>
            <a:endParaRPr/>
          </a:p>
        </p:txBody>
      </p:sp>
      <p:sp>
        <p:nvSpPr>
          <p:cNvPr id="235" name="Google Shape;235;p14"/>
          <p:cNvSpPr txBox="1"/>
          <p:nvPr/>
        </p:nvSpPr>
        <p:spPr>
          <a:xfrm>
            <a:off x="3048000" y="6243637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r>
              <a:rPr lang="en-US"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Swati Mali</a:t>
            </a:r>
            <a:endParaRPr/>
          </a:p>
        </p:txBody>
      </p:sp>
      <p:sp>
        <p:nvSpPr>
          <p:cNvPr id="236" name="Google Shape;236;p14"/>
          <p:cNvSpPr txBox="1"/>
          <p:nvPr/>
        </p:nvSpPr>
        <p:spPr>
          <a:xfrm>
            <a:off x="7042150" y="6243637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fld id="{00000000-1234-1234-1234-123412341234}" type="slidenum">
              <a:rPr lang="en-US"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14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5"/>
          <p:cNvSpPr txBox="1">
            <a:spLocks noGrp="1"/>
          </p:cNvSpPr>
          <p:nvPr>
            <p:ph type="title"/>
          </p:nvPr>
        </p:nvSpPr>
        <p:spPr>
          <a:xfrm>
            <a:off x="1150937" y="214312"/>
            <a:ext cx="7793037" cy="852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ahoma"/>
              <a:buNone/>
            </a:pPr>
            <a:r>
              <a:rPr lang="en-US" sz="4400" b="0" i="0" u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Kitchen cleaning problem</a:t>
            </a:r>
            <a:endParaRPr/>
          </a:p>
        </p:txBody>
      </p:sp>
      <p:sp>
        <p:nvSpPr>
          <p:cNvPr id="242" name="Google Shape;242;p15"/>
          <p:cNvSpPr txBox="1">
            <a:spLocks noGrp="1"/>
          </p:cNvSpPr>
          <p:nvPr>
            <p:ph type="body" idx="1"/>
          </p:nvPr>
        </p:nvSpPr>
        <p:spPr>
          <a:xfrm>
            <a:off x="304800" y="1524000"/>
            <a:ext cx="8650287" cy="460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920"/>
              <a:buFont typeface="Noto Sans Symbols"/>
              <a:buChar char="■"/>
            </a:pPr>
            <a:r>
              <a:rPr lang="en-US" sz="32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Initial state </a:t>
            </a:r>
            <a:r>
              <a:rPr lang="en-US" sz="28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kitchen(floor1,fridge1,stove0,sink0,platform0)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folHlink"/>
              </a:buClr>
              <a:buSzPts val="1920"/>
              <a:buFont typeface="Noto Sans Symbols"/>
              <a:buChar char="■"/>
            </a:pPr>
            <a:r>
              <a:rPr lang="en-US" sz="32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Successor functions</a:t>
            </a:r>
            <a:endParaRPr/>
          </a:p>
          <a:p>
            <a:pPr marL="742950" marR="0" lvl="1" indent="-28575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hlink"/>
              </a:buClr>
              <a:buSzPts val="1540"/>
              <a:buFont typeface="Noto Sans Symbols"/>
              <a:buChar char="■"/>
            </a:pPr>
            <a:r>
              <a:rPr lang="en-US" sz="2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&lt;clean(fridge), kitchen(floor1,fridge0,stove0,sink0,platform1)&gt;</a:t>
            </a:r>
            <a:endParaRPr/>
          </a:p>
        </p:txBody>
      </p:sp>
      <p:sp>
        <p:nvSpPr>
          <p:cNvPr id="243" name="Google Shape;243;p15"/>
          <p:cNvSpPr txBox="1"/>
          <p:nvPr/>
        </p:nvSpPr>
        <p:spPr>
          <a:xfrm>
            <a:off x="304800" y="6243637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r>
              <a:rPr lang="en-US"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*</a:t>
            </a:r>
            <a:endParaRPr/>
          </a:p>
        </p:txBody>
      </p:sp>
      <p:sp>
        <p:nvSpPr>
          <p:cNvPr id="244" name="Google Shape;244;p15"/>
          <p:cNvSpPr txBox="1"/>
          <p:nvPr/>
        </p:nvSpPr>
        <p:spPr>
          <a:xfrm>
            <a:off x="3048000" y="6243637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r>
              <a:rPr lang="en-US"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Swati Mali</a:t>
            </a:r>
            <a:endParaRPr/>
          </a:p>
        </p:txBody>
      </p:sp>
      <p:sp>
        <p:nvSpPr>
          <p:cNvPr id="245" name="Google Shape;245;p15"/>
          <p:cNvSpPr txBox="1"/>
          <p:nvPr/>
        </p:nvSpPr>
        <p:spPr>
          <a:xfrm>
            <a:off x="7042150" y="6243637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fld id="{00000000-1234-1234-1234-123412341234}" type="slidenum">
              <a:rPr lang="en-US"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15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6"/>
          <p:cNvSpPr txBox="1">
            <a:spLocks noGrp="1"/>
          </p:cNvSpPr>
          <p:nvPr>
            <p:ph type="title"/>
          </p:nvPr>
        </p:nvSpPr>
        <p:spPr>
          <a:xfrm>
            <a:off x="1150937" y="214312"/>
            <a:ext cx="7793037" cy="852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ahoma"/>
              <a:buNone/>
            </a:pPr>
            <a:r>
              <a:rPr lang="en-US" sz="4400" b="0" i="0" u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Problem Formulation</a:t>
            </a:r>
            <a:endParaRPr/>
          </a:p>
        </p:txBody>
      </p:sp>
      <p:sp>
        <p:nvSpPr>
          <p:cNvPr id="251" name="Google Shape;251;p16"/>
          <p:cNvSpPr txBox="1">
            <a:spLocks noGrp="1"/>
          </p:cNvSpPr>
          <p:nvPr>
            <p:ph type="body" idx="1"/>
          </p:nvPr>
        </p:nvSpPr>
        <p:spPr>
          <a:xfrm>
            <a:off x="304800" y="1524000"/>
            <a:ext cx="8650287" cy="460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920"/>
              <a:buFont typeface="Noto Sans Symbols"/>
              <a:buChar char="■"/>
            </a:pPr>
            <a:r>
              <a:rPr lang="en-US" sz="32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Abstraction</a:t>
            </a:r>
            <a:endParaRPr/>
          </a:p>
          <a:p>
            <a:pPr marL="342900" marR="0" lvl="0" indent="-22098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folHlink"/>
              </a:buClr>
              <a:buSzPts val="1920"/>
              <a:buFont typeface="Noto Sans Symbols"/>
              <a:buNone/>
            </a:pPr>
            <a:endParaRPr sz="3200" b="0" i="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folHlink"/>
              </a:buClr>
              <a:buSzPts val="1920"/>
              <a:buFont typeface="Noto Sans Symbols"/>
              <a:buChar char="■"/>
            </a:pPr>
            <a:r>
              <a:rPr lang="en-US" sz="32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Types</a:t>
            </a:r>
            <a:endParaRPr/>
          </a:p>
          <a:p>
            <a:pPr marL="742950" marR="0" lvl="1" indent="-28575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hlink"/>
              </a:buClr>
              <a:buSzPts val="1540"/>
              <a:buFont typeface="Noto Sans Symbols"/>
              <a:buChar char="■"/>
            </a:pPr>
            <a:r>
              <a:rPr lang="en-US" sz="2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Incremental</a:t>
            </a:r>
            <a:endParaRPr/>
          </a:p>
          <a:p>
            <a:pPr marL="742950" marR="0" lvl="1" indent="-28575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hlink"/>
              </a:buClr>
              <a:buSzPts val="1540"/>
              <a:buFont typeface="Noto Sans Symbols"/>
              <a:buChar char="■"/>
            </a:pPr>
            <a:r>
              <a:rPr lang="en-US" sz="2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complete</a:t>
            </a:r>
            <a:endParaRPr/>
          </a:p>
        </p:txBody>
      </p:sp>
      <p:sp>
        <p:nvSpPr>
          <p:cNvPr id="252" name="Google Shape;252;p16"/>
          <p:cNvSpPr txBox="1"/>
          <p:nvPr/>
        </p:nvSpPr>
        <p:spPr>
          <a:xfrm>
            <a:off x="304800" y="6243637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r>
              <a:rPr lang="en-US"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*</a:t>
            </a:r>
            <a:endParaRPr/>
          </a:p>
        </p:txBody>
      </p:sp>
      <p:sp>
        <p:nvSpPr>
          <p:cNvPr id="253" name="Google Shape;253;p16"/>
          <p:cNvSpPr txBox="1"/>
          <p:nvPr/>
        </p:nvSpPr>
        <p:spPr>
          <a:xfrm>
            <a:off x="3048000" y="6243637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r>
              <a:rPr lang="en-US"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Swati Mali</a:t>
            </a:r>
            <a:endParaRPr/>
          </a:p>
        </p:txBody>
      </p:sp>
      <p:sp>
        <p:nvSpPr>
          <p:cNvPr id="254" name="Google Shape;254;p16"/>
          <p:cNvSpPr txBox="1"/>
          <p:nvPr/>
        </p:nvSpPr>
        <p:spPr>
          <a:xfrm>
            <a:off x="7042150" y="6243637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fld id="{00000000-1234-1234-1234-123412341234}" type="slidenum">
              <a:rPr lang="en-US"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16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17"/>
          <p:cNvSpPr txBox="1"/>
          <p:nvPr/>
        </p:nvSpPr>
        <p:spPr>
          <a:xfrm>
            <a:off x="304800" y="6243637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r>
              <a:rPr lang="en-US"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*</a:t>
            </a:r>
            <a:endParaRPr/>
          </a:p>
        </p:txBody>
      </p:sp>
      <p:sp>
        <p:nvSpPr>
          <p:cNvPr id="260" name="Google Shape;260;p17"/>
          <p:cNvSpPr txBox="1"/>
          <p:nvPr/>
        </p:nvSpPr>
        <p:spPr>
          <a:xfrm>
            <a:off x="3048000" y="6243637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r>
              <a:rPr lang="en-US"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Swati Mali</a:t>
            </a:r>
            <a:endParaRPr/>
          </a:p>
        </p:txBody>
      </p:sp>
      <p:sp>
        <p:nvSpPr>
          <p:cNvPr id="261" name="Google Shape;261;p17"/>
          <p:cNvSpPr txBox="1"/>
          <p:nvPr/>
        </p:nvSpPr>
        <p:spPr>
          <a:xfrm>
            <a:off x="7042150" y="6243637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fld id="{00000000-1234-1234-1234-123412341234}" type="slidenum">
              <a:rPr lang="en-US"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17</a:t>
            </a:fld>
            <a:endParaRPr/>
          </a:p>
        </p:txBody>
      </p:sp>
      <p:sp>
        <p:nvSpPr>
          <p:cNvPr id="262" name="Google Shape;262;p17"/>
          <p:cNvSpPr txBox="1">
            <a:spLocks noGrp="1"/>
          </p:cNvSpPr>
          <p:nvPr>
            <p:ph type="title"/>
          </p:nvPr>
        </p:nvSpPr>
        <p:spPr>
          <a:xfrm>
            <a:off x="1150937" y="214312"/>
            <a:ext cx="7793037" cy="852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ahoma"/>
              <a:buNone/>
            </a:pPr>
            <a:r>
              <a:rPr lang="en-US" sz="4400" b="0" i="0" u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Example: Romania</a:t>
            </a:r>
            <a:endParaRPr/>
          </a:p>
        </p:txBody>
      </p:sp>
      <p:sp>
        <p:nvSpPr>
          <p:cNvPr id="263" name="Google Shape;263;p17"/>
          <p:cNvSpPr txBox="1">
            <a:spLocks noGrp="1"/>
          </p:cNvSpPr>
          <p:nvPr>
            <p:ph type="body" idx="1"/>
          </p:nvPr>
        </p:nvSpPr>
        <p:spPr>
          <a:xfrm>
            <a:off x="304800" y="1524000"/>
            <a:ext cx="8650287" cy="460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680"/>
              <a:buFont typeface="Noto Sans Symbols"/>
              <a:buChar char="■"/>
            </a:pPr>
            <a:r>
              <a:rPr lang="en-US" sz="28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On holiday in Romania; currently in Arad.</a:t>
            </a:r>
            <a:endParaRPr/>
          </a:p>
          <a:p>
            <a:pPr marL="342900" lvl="0" indent="-342900" algn="l" rtl="0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680"/>
              <a:buFont typeface="Noto Sans Symbols"/>
              <a:buChar char="■"/>
            </a:pPr>
            <a:r>
              <a:rPr lang="en-US" sz="28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Flight leaves tomorrow from Bucharest</a:t>
            </a:r>
            <a:br>
              <a:rPr lang="en-US" sz="28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lang="en-US" sz="2800" b="0" i="0" u="none">
                <a:solidFill>
                  <a:schemeClr val="accent2"/>
                </a:solidFill>
                <a:latin typeface="Tahoma"/>
                <a:ea typeface="Tahoma"/>
                <a:cs typeface="Tahoma"/>
                <a:sym typeface="Tahoma"/>
              </a:rPr>
              <a:t>Formulate goal</a:t>
            </a:r>
            <a:r>
              <a:rPr lang="en-US" sz="28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:</a:t>
            </a:r>
            <a:endParaRPr/>
          </a:p>
          <a:p>
            <a:pPr marL="742950" lvl="1" indent="-28575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320"/>
              <a:buFont typeface="Noto Sans Symbols"/>
              <a:buChar char="■"/>
            </a:pPr>
            <a:r>
              <a:rPr lang="en-US" sz="2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be in Bucharest – in(Bucharest)</a:t>
            </a:r>
            <a:endParaRPr/>
          </a:p>
          <a:p>
            <a:pPr marL="342900" lvl="0" indent="-342900" algn="l" rtl="0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680"/>
              <a:buFont typeface="Noto Sans Symbols"/>
              <a:buChar char="■"/>
            </a:pPr>
            <a:r>
              <a:rPr lang="en-US" sz="2800" b="0" i="0" u="none">
                <a:solidFill>
                  <a:schemeClr val="accent2"/>
                </a:solidFill>
                <a:latin typeface="Tahoma"/>
                <a:ea typeface="Tahoma"/>
                <a:cs typeface="Tahoma"/>
                <a:sym typeface="Tahoma"/>
              </a:rPr>
              <a:t>Formulate problem</a:t>
            </a:r>
            <a:r>
              <a:rPr lang="en-US" sz="28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:</a:t>
            </a:r>
            <a:endParaRPr/>
          </a:p>
          <a:p>
            <a:pPr marL="742950" lvl="1" indent="-28575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320"/>
              <a:buFont typeface="Noto Sans Symbols"/>
              <a:buChar char="■"/>
            </a:pPr>
            <a:r>
              <a:rPr lang="en-US" sz="2400" b="0" i="0" u="none">
                <a:solidFill>
                  <a:srgbClr val="FF0000"/>
                </a:solidFill>
                <a:latin typeface="Tahoma"/>
                <a:ea typeface="Tahoma"/>
                <a:cs typeface="Tahoma"/>
                <a:sym typeface="Tahoma"/>
              </a:rPr>
              <a:t>states</a:t>
            </a:r>
            <a:r>
              <a:rPr lang="en-US" sz="2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: various cities- </a:t>
            </a:r>
            <a:r>
              <a:rPr lang="en-US" sz="2400" b="0" i="0" u="none">
                <a:solidFill>
                  <a:srgbClr val="0A0AFF"/>
                </a:solidFill>
                <a:latin typeface="Tahoma"/>
                <a:ea typeface="Tahoma"/>
                <a:cs typeface="Tahoma"/>
                <a:sym typeface="Tahoma"/>
              </a:rPr>
              <a:t>in(Arad), in(Timisora)</a:t>
            </a:r>
            <a:endParaRPr/>
          </a:p>
          <a:p>
            <a:pPr marL="742950" lvl="1" indent="-28575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320"/>
              <a:buFont typeface="Noto Sans Symbols"/>
              <a:buChar char="■"/>
            </a:pPr>
            <a:r>
              <a:rPr lang="en-US" sz="2400" b="0" i="0" u="none">
                <a:solidFill>
                  <a:srgbClr val="FF0000"/>
                </a:solidFill>
                <a:latin typeface="Tahoma"/>
                <a:ea typeface="Tahoma"/>
                <a:cs typeface="Tahoma"/>
                <a:sym typeface="Tahoma"/>
              </a:rPr>
              <a:t>actions</a:t>
            </a:r>
            <a:r>
              <a:rPr lang="en-US" sz="2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: drive between cities- </a:t>
            </a:r>
            <a:r>
              <a:rPr lang="en-US" sz="2400" b="0" i="0" u="none">
                <a:solidFill>
                  <a:srgbClr val="0A0AFF"/>
                </a:solidFill>
                <a:latin typeface="Tahoma"/>
                <a:ea typeface="Tahoma"/>
                <a:cs typeface="Tahoma"/>
                <a:sym typeface="Tahoma"/>
              </a:rPr>
              <a:t>go(Arad,Sibiu)</a:t>
            </a:r>
            <a:endParaRPr/>
          </a:p>
          <a:p>
            <a:pPr marL="342900" lvl="0" indent="-342900" algn="l" rtl="0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680"/>
              <a:buFont typeface="Noto Sans Symbols"/>
              <a:buChar char="■"/>
            </a:pPr>
            <a:r>
              <a:rPr lang="en-US" sz="2800" b="0" i="0" u="none">
                <a:solidFill>
                  <a:schemeClr val="accent2"/>
                </a:solidFill>
                <a:latin typeface="Tahoma"/>
                <a:ea typeface="Tahoma"/>
                <a:cs typeface="Tahoma"/>
                <a:sym typeface="Tahoma"/>
              </a:rPr>
              <a:t>Find solution</a:t>
            </a:r>
            <a:r>
              <a:rPr lang="en-US" sz="28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:</a:t>
            </a:r>
            <a:endParaRPr/>
          </a:p>
          <a:p>
            <a:pPr marL="742950" lvl="1" indent="-28575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320"/>
              <a:buFont typeface="Noto Sans Symbols"/>
              <a:buChar char="■"/>
            </a:pPr>
            <a:r>
              <a:rPr lang="en-US" sz="2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sequence of cities, e.g., Arad, Sibiu, Fagaras, Bucharest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8"/>
          <p:cNvSpPr txBox="1"/>
          <p:nvPr/>
        </p:nvSpPr>
        <p:spPr>
          <a:xfrm>
            <a:off x="304800" y="6243637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r>
              <a:rPr lang="en-US"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*</a:t>
            </a:r>
            <a:endParaRPr/>
          </a:p>
        </p:txBody>
      </p:sp>
      <p:sp>
        <p:nvSpPr>
          <p:cNvPr id="269" name="Google Shape;269;p18"/>
          <p:cNvSpPr txBox="1"/>
          <p:nvPr/>
        </p:nvSpPr>
        <p:spPr>
          <a:xfrm>
            <a:off x="3048000" y="6243637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r>
              <a:rPr lang="en-US"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Swati Mali</a:t>
            </a:r>
            <a:endParaRPr/>
          </a:p>
        </p:txBody>
      </p:sp>
      <p:sp>
        <p:nvSpPr>
          <p:cNvPr id="270" name="Google Shape;270;p18"/>
          <p:cNvSpPr txBox="1"/>
          <p:nvPr/>
        </p:nvSpPr>
        <p:spPr>
          <a:xfrm>
            <a:off x="7042150" y="6243637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fld id="{00000000-1234-1234-1234-123412341234}" type="slidenum">
              <a:rPr lang="en-US"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18</a:t>
            </a:fld>
            <a:endParaRPr/>
          </a:p>
        </p:txBody>
      </p:sp>
      <p:sp>
        <p:nvSpPr>
          <p:cNvPr id="271" name="Google Shape;271;p18"/>
          <p:cNvSpPr txBox="1">
            <a:spLocks noGrp="1"/>
          </p:cNvSpPr>
          <p:nvPr>
            <p:ph type="title"/>
          </p:nvPr>
        </p:nvSpPr>
        <p:spPr>
          <a:xfrm>
            <a:off x="1150937" y="214312"/>
            <a:ext cx="7793037" cy="852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ahoma"/>
              <a:buNone/>
            </a:pPr>
            <a:r>
              <a:rPr lang="en-US" sz="4400" b="0" i="0" u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Example: Romania</a:t>
            </a:r>
            <a:endParaRPr/>
          </a:p>
        </p:txBody>
      </p:sp>
      <p:pic>
        <p:nvPicPr>
          <p:cNvPr id="272" name="Google Shape;272;p18" descr="romania-distances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381000" y="1371600"/>
            <a:ext cx="8382000" cy="50371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9"/>
          <p:cNvSpPr txBox="1"/>
          <p:nvPr/>
        </p:nvSpPr>
        <p:spPr>
          <a:xfrm>
            <a:off x="304800" y="6243637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r>
              <a:rPr lang="en-US"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*</a:t>
            </a:r>
            <a:endParaRPr/>
          </a:p>
        </p:txBody>
      </p:sp>
      <p:sp>
        <p:nvSpPr>
          <p:cNvPr id="278" name="Google Shape;278;p19"/>
          <p:cNvSpPr txBox="1"/>
          <p:nvPr/>
        </p:nvSpPr>
        <p:spPr>
          <a:xfrm>
            <a:off x="3048000" y="6243637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r>
              <a:rPr lang="en-US"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Swati Mali</a:t>
            </a:r>
            <a:endParaRPr/>
          </a:p>
        </p:txBody>
      </p:sp>
      <p:sp>
        <p:nvSpPr>
          <p:cNvPr id="279" name="Google Shape;279;p19"/>
          <p:cNvSpPr txBox="1"/>
          <p:nvPr/>
        </p:nvSpPr>
        <p:spPr>
          <a:xfrm>
            <a:off x="7042150" y="6243637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fld id="{00000000-1234-1234-1234-123412341234}" type="slidenum">
              <a:rPr lang="en-US"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19</a:t>
            </a:fld>
            <a:endParaRPr/>
          </a:p>
        </p:txBody>
      </p:sp>
      <p:sp>
        <p:nvSpPr>
          <p:cNvPr id="280" name="Google Shape;280;p19"/>
          <p:cNvSpPr txBox="1">
            <a:spLocks noGrp="1"/>
          </p:cNvSpPr>
          <p:nvPr>
            <p:ph type="title"/>
          </p:nvPr>
        </p:nvSpPr>
        <p:spPr>
          <a:xfrm>
            <a:off x="1150937" y="214312"/>
            <a:ext cx="7793037" cy="852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ahoma"/>
              <a:buNone/>
            </a:pPr>
            <a:r>
              <a:rPr lang="en-US" sz="4400" b="0" i="0" u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Problem types</a:t>
            </a:r>
            <a:endParaRPr/>
          </a:p>
        </p:txBody>
      </p:sp>
      <p:sp>
        <p:nvSpPr>
          <p:cNvPr id="281" name="Google Shape;281;p19"/>
          <p:cNvSpPr txBox="1">
            <a:spLocks noGrp="1"/>
          </p:cNvSpPr>
          <p:nvPr>
            <p:ph type="body" idx="1"/>
          </p:nvPr>
        </p:nvSpPr>
        <p:spPr>
          <a:xfrm>
            <a:off x="304800" y="1524000"/>
            <a:ext cx="8650287" cy="460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40"/>
              <a:buFont typeface="Noto Sans Symbols"/>
              <a:buChar char="■"/>
            </a:pPr>
            <a:r>
              <a:rPr lang="en-US" sz="2400" b="0" i="0" u="none">
                <a:solidFill>
                  <a:schemeClr val="accent2"/>
                </a:solidFill>
                <a:latin typeface="Tahoma"/>
                <a:ea typeface="Tahoma"/>
                <a:cs typeface="Tahoma"/>
                <a:sym typeface="Tahoma"/>
              </a:rPr>
              <a:t>If Deterministic, fully observable</a:t>
            </a:r>
            <a:r>
              <a:rPr lang="en-US" sz="2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🡪 </a:t>
            </a:r>
            <a:r>
              <a:rPr lang="en-US" sz="2400" b="0" i="0" u="none">
                <a:solidFill>
                  <a:srgbClr val="FF0000"/>
                </a:solidFill>
                <a:latin typeface="Tahoma"/>
                <a:ea typeface="Tahoma"/>
                <a:cs typeface="Tahoma"/>
                <a:sym typeface="Tahoma"/>
              </a:rPr>
              <a:t>single-state problem</a:t>
            </a:r>
            <a:endParaRPr/>
          </a:p>
          <a:p>
            <a:pPr marL="742950" lvl="1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Noto Sans Symbols"/>
              <a:buChar char="■"/>
            </a:pPr>
            <a:r>
              <a:rPr lang="en-US" sz="20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Agent knows exactly which state it will be in; solution is a sequence</a:t>
            </a:r>
            <a:endParaRPr/>
          </a:p>
          <a:p>
            <a:pPr marL="342900" lvl="0" indent="-3429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folHlink"/>
              </a:buClr>
              <a:buSzPts val="1440"/>
              <a:buFont typeface="Noto Sans Symbols"/>
              <a:buChar char="■"/>
            </a:pPr>
            <a:r>
              <a:rPr lang="en-US" sz="2400" b="0" i="0" u="none">
                <a:solidFill>
                  <a:schemeClr val="accent2"/>
                </a:solidFill>
                <a:latin typeface="Tahoma"/>
                <a:ea typeface="Tahoma"/>
                <a:cs typeface="Tahoma"/>
                <a:sym typeface="Tahoma"/>
              </a:rPr>
              <a:t>If Non-observable </a:t>
            </a:r>
            <a:r>
              <a:rPr lang="en-US" sz="2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🡪 </a:t>
            </a:r>
            <a:r>
              <a:rPr lang="en-US" sz="2400" b="0" i="0" u="none">
                <a:solidFill>
                  <a:srgbClr val="FF0000"/>
                </a:solidFill>
                <a:latin typeface="Tahoma"/>
                <a:ea typeface="Tahoma"/>
                <a:cs typeface="Tahoma"/>
                <a:sym typeface="Tahoma"/>
              </a:rPr>
              <a:t>sensorless problem (conformant problem)</a:t>
            </a:r>
            <a:endParaRPr/>
          </a:p>
          <a:p>
            <a:pPr marL="742950" lvl="1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Noto Sans Symbols"/>
              <a:buChar char="■"/>
            </a:pPr>
            <a:r>
              <a:rPr lang="en-US" sz="20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Agent may have no idea where it is; solution is a sequence</a:t>
            </a:r>
            <a:endParaRPr/>
          </a:p>
          <a:p>
            <a:pPr marL="342900" lvl="0" indent="-3429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folHlink"/>
              </a:buClr>
              <a:buSzPts val="1440"/>
              <a:buFont typeface="Noto Sans Symbols"/>
              <a:buChar char="■"/>
            </a:pPr>
            <a:r>
              <a:rPr lang="en-US" sz="2400" b="0" i="0" u="none">
                <a:solidFill>
                  <a:schemeClr val="accent2"/>
                </a:solidFill>
                <a:latin typeface="Tahoma"/>
                <a:ea typeface="Tahoma"/>
                <a:cs typeface="Tahoma"/>
                <a:sym typeface="Tahoma"/>
              </a:rPr>
              <a:t>If Nondeterministic and/or partially observable</a:t>
            </a:r>
            <a:r>
              <a:rPr lang="en-US" sz="2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🡪 </a:t>
            </a:r>
            <a:r>
              <a:rPr lang="en-US" sz="2400" b="0" i="0" u="none">
                <a:solidFill>
                  <a:srgbClr val="FF0000"/>
                </a:solidFill>
                <a:latin typeface="Tahoma"/>
                <a:ea typeface="Tahoma"/>
                <a:cs typeface="Tahoma"/>
                <a:sym typeface="Tahoma"/>
              </a:rPr>
              <a:t>contingency problem</a:t>
            </a:r>
            <a:endParaRPr sz="2400" b="0" i="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742950" lvl="1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Noto Sans Symbols"/>
              <a:buChar char="■"/>
            </a:pPr>
            <a:r>
              <a:rPr lang="en-US" sz="20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percepts provide </a:t>
            </a:r>
            <a:r>
              <a:rPr lang="en-US" sz="2000" b="0" i="0" u="none">
                <a:solidFill>
                  <a:srgbClr val="FF0000"/>
                </a:solidFill>
                <a:latin typeface="Tahoma"/>
                <a:ea typeface="Tahoma"/>
                <a:cs typeface="Tahoma"/>
                <a:sym typeface="Tahoma"/>
              </a:rPr>
              <a:t>new</a:t>
            </a:r>
            <a:r>
              <a:rPr lang="en-US" sz="20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information about current state</a:t>
            </a:r>
            <a:endParaRPr/>
          </a:p>
          <a:p>
            <a:pPr marL="742950" lvl="1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Noto Sans Symbols"/>
              <a:buChar char="■"/>
            </a:pPr>
            <a:r>
              <a:rPr lang="en-US" sz="20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often </a:t>
            </a:r>
            <a:r>
              <a:rPr lang="en-US" sz="2000" b="0" i="0" u="none">
                <a:solidFill>
                  <a:srgbClr val="FF0000"/>
                </a:solidFill>
                <a:latin typeface="Tahoma"/>
                <a:ea typeface="Tahoma"/>
                <a:cs typeface="Tahoma"/>
                <a:sym typeface="Tahoma"/>
              </a:rPr>
              <a:t>interleave</a:t>
            </a:r>
            <a:r>
              <a:rPr lang="en-US" sz="20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search, execution</a:t>
            </a:r>
            <a:endParaRPr/>
          </a:p>
          <a:p>
            <a:pPr marL="342900" lvl="0" indent="-3429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folHlink"/>
              </a:buClr>
              <a:buSzPts val="1440"/>
              <a:buFont typeface="Noto Sans Symbols"/>
              <a:buChar char="■"/>
            </a:pPr>
            <a:r>
              <a:rPr lang="en-US" sz="2400" b="0" i="0" u="none">
                <a:solidFill>
                  <a:schemeClr val="accent2"/>
                </a:solidFill>
                <a:latin typeface="Tahoma"/>
                <a:ea typeface="Tahoma"/>
                <a:cs typeface="Tahoma"/>
                <a:sym typeface="Tahoma"/>
              </a:rPr>
              <a:t>If Unknown state space</a:t>
            </a:r>
            <a:r>
              <a:rPr lang="en-US" sz="2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🡪 </a:t>
            </a:r>
            <a:r>
              <a:rPr lang="en-US" sz="2400" b="0" i="0" u="none">
                <a:solidFill>
                  <a:srgbClr val="FF0000"/>
                </a:solidFill>
                <a:latin typeface="Tahoma"/>
                <a:ea typeface="Tahoma"/>
                <a:cs typeface="Tahoma"/>
                <a:sym typeface="Tahoma"/>
              </a:rPr>
              <a:t>exploration problem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"/>
          <p:cNvSpPr txBox="1"/>
          <p:nvPr/>
        </p:nvSpPr>
        <p:spPr>
          <a:xfrm>
            <a:off x="304800" y="6243637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r>
              <a:rPr lang="en-US"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*</a:t>
            </a:r>
            <a:endParaRPr/>
          </a:p>
        </p:txBody>
      </p:sp>
      <p:sp>
        <p:nvSpPr>
          <p:cNvPr id="125" name="Google Shape;125;p2"/>
          <p:cNvSpPr txBox="1"/>
          <p:nvPr/>
        </p:nvSpPr>
        <p:spPr>
          <a:xfrm>
            <a:off x="3048000" y="6243637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r>
              <a:rPr lang="en-US"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Swati Mali</a:t>
            </a:r>
            <a:endParaRPr/>
          </a:p>
        </p:txBody>
      </p:sp>
      <p:sp>
        <p:nvSpPr>
          <p:cNvPr id="126" name="Google Shape;126;p2"/>
          <p:cNvSpPr txBox="1"/>
          <p:nvPr/>
        </p:nvSpPr>
        <p:spPr>
          <a:xfrm>
            <a:off x="7042150" y="6243637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fld id="{00000000-1234-1234-1234-123412341234}" type="slidenum">
              <a:rPr lang="en-US"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2</a:t>
            </a:fld>
            <a:endParaRPr/>
          </a:p>
        </p:txBody>
      </p:sp>
      <p:sp>
        <p:nvSpPr>
          <p:cNvPr id="127" name="Google Shape;127;p2"/>
          <p:cNvSpPr txBox="1">
            <a:spLocks noGrp="1"/>
          </p:cNvSpPr>
          <p:nvPr>
            <p:ph type="title"/>
          </p:nvPr>
        </p:nvSpPr>
        <p:spPr>
          <a:xfrm>
            <a:off x="1150937" y="214312"/>
            <a:ext cx="7793037" cy="852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ahoma"/>
              <a:buNone/>
            </a:pPr>
            <a:r>
              <a:rPr lang="en-US" sz="4400" b="0" i="0" u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Outline</a:t>
            </a:r>
            <a:endParaRPr/>
          </a:p>
        </p:txBody>
      </p:sp>
      <p:sp>
        <p:nvSpPr>
          <p:cNvPr id="128" name="Google Shape;128;p2"/>
          <p:cNvSpPr txBox="1">
            <a:spLocks noGrp="1"/>
          </p:cNvSpPr>
          <p:nvPr>
            <p:ph type="body" idx="1"/>
          </p:nvPr>
        </p:nvSpPr>
        <p:spPr>
          <a:xfrm>
            <a:off x="304800" y="1524000"/>
            <a:ext cx="8650287" cy="460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920"/>
              <a:buFont typeface="Noto Sans Symbols"/>
              <a:buChar char="■"/>
            </a:pPr>
            <a:r>
              <a:rPr lang="en-US" sz="32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Problem-solving agents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folHlink"/>
              </a:buClr>
              <a:buSzPts val="1920"/>
              <a:buFont typeface="Noto Sans Symbols"/>
              <a:buChar char="■"/>
            </a:pPr>
            <a:r>
              <a:rPr lang="en-US" sz="32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Problem types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folHlink"/>
              </a:buClr>
              <a:buSzPts val="1920"/>
              <a:buFont typeface="Noto Sans Symbols"/>
              <a:buChar char="■"/>
            </a:pPr>
            <a:r>
              <a:rPr lang="en-US" sz="32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Problem formulation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folHlink"/>
              </a:buClr>
              <a:buSzPts val="1920"/>
              <a:buFont typeface="Noto Sans Symbols"/>
              <a:buChar char="■"/>
            </a:pPr>
            <a:r>
              <a:rPr lang="en-US" sz="32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Example problems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folHlink"/>
              </a:buClr>
              <a:buSzPts val="1920"/>
              <a:buFont typeface="Noto Sans Symbols"/>
              <a:buChar char="■"/>
            </a:pPr>
            <a:r>
              <a:rPr lang="en-US" sz="32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Basic search algorithms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20"/>
          <p:cNvSpPr txBox="1"/>
          <p:nvPr/>
        </p:nvSpPr>
        <p:spPr>
          <a:xfrm>
            <a:off x="304800" y="6243637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r>
              <a:rPr lang="en-US"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*</a:t>
            </a:r>
            <a:endParaRPr/>
          </a:p>
        </p:txBody>
      </p:sp>
      <p:sp>
        <p:nvSpPr>
          <p:cNvPr id="287" name="Google Shape;287;p20"/>
          <p:cNvSpPr txBox="1"/>
          <p:nvPr/>
        </p:nvSpPr>
        <p:spPr>
          <a:xfrm>
            <a:off x="3048000" y="6243637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r>
              <a:rPr lang="en-US"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Swati Mali</a:t>
            </a:r>
            <a:endParaRPr/>
          </a:p>
        </p:txBody>
      </p:sp>
      <p:sp>
        <p:nvSpPr>
          <p:cNvPr id="288" name="Google Shape;288;p20"/>
          <p:cNvSpPr txBox="1"/>
          <p:nvPr/>
        </p:nvSpPr>
        <p:spPr>
          <a:xfrm>
            <a:off x="7042150" y="6243637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fld id="{00000000-1234-1234-1234-123412341234}" type="slidenum">
              <a:rPr lang="en-US"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20</a:t>
            </a:fld>
            <a:endParaRPr/>
          </a:p>
        </p:txBody>
      </p:sp>
      <p:sp>
        <p:nvSpPr>
          <p:cNvPr id="289" name="Google Shape;289;p20"/>
          <p:cNvSpPr txBox="1">
            <a:spLocks noGrp="1"/>
          </p:cNvSpPr>
          <p:nvPr>
            <p:ph type="title"/>
          </p:nvPr>
        </p:nvSpPr>
        <p:spPr>
          <a:xfrm>
            <a:off x="1150937" y="214312"/>
            <a:ext cx="7793037" cy="852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Tahoma"/>
              <a:buNone/>
            </a:pPr>
            <a:r>
              <a:rPr lang="en-US" sz="4000" b="0" i="0" u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Single-state problem formulation</a:t>
            </a:r>
            <a:endParaRPr/>
          </a:p>
        </p:txBody>
      </p:sp>
      <p:sp>
        <p:nvSpPr>
          <p:cNvPr id="290" name="Google Shape;290;p20"/>
          <p:cNvSpPr txBox="1">
            <a:spLocks noGrp="1"/>
          </p:cNvSpPr>
          <p:nvPr>
            <p:ph type="body" idx="1"/>
          </p:nvPr>
        </p:nvSpPr>
        <p:spPr>
          <a:xfrm>
            <a:off x="304800" y="1524000"/>
            <a:ext cx="8650287" cy="49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81000" lvl="0" indent="-3810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380"/>
              <a:buNone/>
            </a:pPr>
            <a:r>
              <a:rPr lang="en-US" sz="23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 </a:t>
            </a:r>
            <a:r>
              <a:rPr lang="en-US" sz="2300" b="0" i="0" u="none">
                <a:solidFill>
                  <a:srgbClr val="FF0000"/>
                </a:solidFill>
                <a:latin typeface="Tahoma"/>
                <a:ea typeface="Tahoma"/>
                <a:cs typeface="Tahoma"/>
                <a:sym typeface="Tahoma"/>
              </a:rPr>
              <a:t>problem</a:t>
            </a:r>
            <a:r>
              <a:rPr lang="en-US" sz="23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is defined by four items:</a:t>
            </a:r>
            <a:br>
              <a:rPr lang="en-US" sz="23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endParaRPr/>
          </a:p>
          <a:p>
            <a:pPr marL="381000" lvl="0" indent="-381000" algn="l" rtl="0">
              <a:lnSpc>
                <a:spcPct val="80000"/>
              </a:lnSpc>
              <a:spcBef>
                <a:spcPts val="460"/>
              </a:spcBef>
              <a:spcAft>
                <a:spcPts val="0"/>
              </a:spcAft>
              <a:buClr>
                <a:schemeClr val="folHlink"/>
              </a:buClr>
              <a:buSzPts val="1380"/>
              <a:buAutoNum type="arabicPeriod"/>
            </a:pPr>
            <a:r>
              <a:rPr lang="en-US" sz="2300" b="0" i="0" u="none">
                <a:solidFill>
                  <a:srgbClr val="FF0000"/>
                </a:solidFill>
                <a:latin typeface="Tahoma"/>
                <a:ea typeface="Tahoma"/>
                <a:cs typeface="Tahoma"/>
                <a:sym typeface="Tahoma"/>
              </a:rPr>
              <a:t>initial state </a:t>
            </a:r>
            <a:r>
              <a:rPr lang="en-US" sz="23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e.g., "at Arad“</a:t>
            </a:r>
            <a:br>
              <a:rPr lang="en-US" sz="23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lang="en-US" sz="2300" b="0" i="0" u="none">
                <a:solidFill>
                  <a:srgbClr val="FF0000"/>
                </a:solidFill>
                <a:latin typeface="Tahoma"/>
                <a:ea typeface="Tahoma"/>
                <a:cs typeface="Tahoma"/>
                <a:sym typeface="Tahoma"/>
              </a:rPr>
              <a:t>actions</a:t>
            </a:r>
            <a:r>
              <a:rPr lang="en-US" sz="23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or </a:t>
            </a:r>
            <a:r>
              <a:rPr lang="en-US" sz="2300" b="0" i="0" u="none">
                <a:solidFill>
                  <a:srgbClr val="FF0000"/>
                </a:solidFill>
                <a:latin typeface="Tahoma"/>
                <a:ea typeface="Tahoma"/>
                <a:cs typeface="Tahoma"/>
                <a:sym typeface="Tahoma"/>
              </a:rPr>
              <a:t>successor function</a:t>
            </a:r>
            <a:r>
              <a:rPr lang="en-US" sz="23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US" sz="2300" b="0" i="1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S(x)</a:t>
            </a:r>
            <a:r>
              <a:rPr lang="en-US" sz="23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= set of action–state pairs </a:t>
            </a:r>
            <a:endParaRPr/>
          </a:p>
          <a:p>
            <a:pPr marL="800100" lvl="1" indent="-342900" algn="l" rtl="0">
              <a:lnSpc>
                <a:spcPct val="80000"/>
              </a:lnSpc>
              <a:spcBef>
                <a:spcPts val="460"/>
              </a:spcBef>
              <a:spcAft>
                <a:spcPts val="0"/>
              </a:spcAft>
              <a:buClr>
                <a:schemeClr val="hlink"/>
              </a:buClr>
              <a:buSzPts val="1265"/>
              <a:buFont typeface="Noto Sans Symbols"/>
              <a:buChar char="■"/>
            </a:pPr>
            <a:r>
              <a:rPr lang="en-US" sz="23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e.g., </a:t>
            </a:r>
            <a:r>
              <a:rPr lang="en-US" sz="2300" b="0" i="1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S(Arad) = </a:t>
            </a:r>
            <a:r>
              <a:rPr lang="en-US" sz="23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{</a:t>
            </a:r>
            <a:r>
              <a:rPr lang="en-US" sz="2300" b="0" i="1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&lt;goto(Zerind), in(Zerind)&gt;, … </a:t>
            </a:r>
            <a:r>
              <a:rPr lang="en-US" sz="23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}</a:t>
            </a:r>
            <a:endParaRPr/>
          </a:p>
          <a:p>
            <a:pPr marL="381000" lvl="0" indent="-381000" algn="l" rtl="0">
              <a:lnSpc>
                <a:spcPct val="80000"/>
              </a:lnSpc>
              <a:spcBef>
                <a:spcPts val="460"/>
              </a:spcBef>
              <a:spcAft>
                <a:spcPts val="0"/>
              </a:spcAft>
              <a:buClr>
                <a:schemeClr val="folHlink"/>
              </a:buClr>
              <a:buSzPts val="1380"/>
              <a:buAutoNum type="arabicPeriod"/>
            </a:pPr>
            <a:r>
              <a:rPr lang="en-US" sz="2300" b="0" i="0" u="none">
                <a:solidFill>
                  <a:srgbClr val="FF0000"/>
                </a:solidFill>
                <a:latin typeface="Tahoma"/>
                <a:ea typeface="Tahoma"/>
                <a:cs typeface="Tahoma"/>
                <a:sym typeface="Tahoma"/>
              </a:rPr>
              <a:t>goal test</a:t>
            </a:r>
            <a:r>
              <a:rPr lang="en-US" sz="23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, can be</a:t>
            </a:r>
            <a:endParaRPr/>
          </a:p>
          <a:p>
            <a:pPr marL="800100" lvl="1" indent="-342900" algn="l" rtl="0">
              <a:lnSpc>
                <a:spcPct val="80000"/>
              </a:lnSpc>
              <a:spcBef>
                <a:spcPts val="460"/>
              </a:spcBef>
              <a:spcAft>
                <a:spcPts val="0"/>
              </a:spcAft>
              <a:buClr>
                <a:schemeClr val="hlink"/>
              </a:buClr>
              <a:buSzPts val="1265"/>
              <a:buFont typeface="Noto Sans Symbols"/>
              <a:buChar char="■"/>
            </a:pPr>
            <a:r>
              <a:rPr lang="en-US" sz="2300" b="0" i="0" u="none">
                <a:solidFill>
                  <a:srgbClr val="FF0000"/>
                </a:solidFill>
                <a:latin typeface="Tahoma"/>
                <a:ea typeface="Tahoma"/>
                <a:cs typeface="Tahoma"/>
                <a:sym typeface="Tahoma"/>
              </a:rPr>
              <a:t>explicit</a:t>
            </a:r>
            <a:r>
              <a:rPr lang="en-US" sz="23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, e.g., </a:t>
            </a:r>
            <a:r>
              <a:rPr lang="en-US" sz="2300" b="0" i="1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x </a:t>
            </a:r>
            <a:r>
              <a:rPr lang="en-US" sz="23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= in(Bucharest)</a:t>
            </a:r>
            <a:endParaRPr/>
          </a:p>
          <a:p>
            <a:pPr marL="800100" lvl="1" indent="-342900" algn="l" rtl="0">
              <a:lnSpc>
                <a:spcPct val="80000"/>
              </a:lnSpc>
              <a:spcBef>
                <a:spcPts val="460"/>
              </a:spcBef>
              <a:spcAft>
                <a:spcPts val="0"/>
              </a:spcAft>
              <a:buClr>
                <a:schemeClr val="hlink"/>
              </a:buClr>
              <a:buSzPts val="1265"/>
              <a:buFont typeface="Noto Sans Symbols"/>
              <a:buChar char="■"/>
            </a:pPr>
            <a:r>
              <a:rPr lang="en-US" sz="2300" b="0" i="0" u="none">
                <a:solidFill>
                  <a:srgbClr val="FF0000"/>
                </a:solidFill>
                <a:latin typeface="Tahoma"/>
                <a:ea typeface="Tahoma"/>
                <a:cs typeface="Tahoma"/>
                <a:sym typeface="Tahoma"/>
              </a:rPr>
              <a:t>implicit</a:t>
            </a:r>
            <a:r>
              <a:rPr lang="en-US" sz="23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, e.g., </a:t>
            </a:r>
            <a:r>
              <a:rPr lang="en-US" sz="2300" b="0" i="1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Checkmate(x)</a:t>
            </a:r>
            <a:endParaRPr sz="2300" b="0" i="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381000" lvl="0" indent="-381000" algn="l" rtl="0">
              <a:lnSpc>
                <a:spcPct val="80000"/>
              </a:lnSpc>
              <a:spcBef>
                <a:spcPts val="460"/>
              </a:spcBef>
              <a:spcAft>
                <a:spcPts val="0"/>
              </a:spcAft>
              <a:buClr>
                <a:schemeClr val="folHlink"/>
              </a:buClr>
              <a:buSzPts val="1380"/>
              <a:buAutoNum type="arabicPeriod"/>
            </a:pPr>
            <a:r>
              <a:rPr lang="en-US" sz="2300" b="0" i="0" u="none">
                <a:solidFill>
                  <a:srgbClr val="FF0000"/>
                </a:solidFill>
                <a:latin typeface="Tahoma"/>
                <a:ea typeface="Tahoma"/>
                <a:cs typeface="Tahoma"/>
                <a:sym typeface="Tahoma"/>
              </a:rPr>
              <a:t>path cost</a:t>
            </a:r>
            <a:r>
              <a:rPr lang="en-US" sz="23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(additive)</a:t>
            </a:r>
            <a:endParaRPr/>
          </a:p>
          <a:p>
            <a:pPr marL="800100" lvl="1" indent="-342900" algn="l" rtl="0">
              <a:lnSpc>
                <a:spcPct val="80000"/>
              </a:lnSpc>
              <a:spcBef>
                <a:spcPts val="460"/>
              </a:spcBef>
              <a:spcAft>
                <a:spcPts val="0"/>
              </a:spcAft>
              <a:buClr>
                <a:schemeClr val="hlink"/>
              </a:buClr>
              <a:buSzPts val="1265"/>
              <a:buFont typeface="Noto Sans Symbols"/>
              <a:buChar char="■"/>
            </a:pPr>
            <a:r>
              <a:rPr lang="en-US" sz="23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e.g., sum of distances, number of actions executed, etc.</a:t>
            </a:r>
            <a:endParaRPr/>
          </a:p>
          <a:p>
            <a:pPr marL="800100" lvl="1" indent="-342900" algn="l" rtl="0">
              <a:lnSpc>
                <a:spcPct val="80000"/>
              </a:lnSpc>
              <a:spcBef>
                <a:spcPts val="460"/>
              </a:spcBef>
              <a:spcAft>
                <a:spcPts val="0"/>
              </a:spcAft>
              <a:buClr>
                <a:schemeClr val="hlink"/>
              </a:buClr>
              <a:buSzPts val="1265"/>
              <a:buFont typeface="Noto Sans Symbols"/>
              <a:buChar char="■"/>
            </a:pPr>
            <a:r>
              <a:rPr lang="en-US" sz="2300" b="0" i="1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c(x,a,y) </a:t>
            </a:r>
            <a:r>
              <a:rPr lang="en-US" sz="23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is the </a:t>
            </a:r>
            <a:r>
              <a:rPr lang="en-US" sz="2300" b="0" i="0" u="none">
                <a:solidFill>
                  <a:schemeClr val="accent2"/>
                </a:solidFill>
                <a:latin typeface="Tahoma"/>
                <a:ea typeface="Tahoma"/>
                <a:cs typeface="Tahoma"/>
                <a:sym typeface="Tahoma"/>
              </a:rPr>
              <a:t>step cost</a:t>
            </a:r>
            <a:r>
              <a:rPr lang="en-US" sz="23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, assumed to be ≥ 0</a:t>
            </a:r>
            <a:endParaRPr/>
          </a:p>
          <a:p>
            <a:pPr marL="381000" lvl="0" indent="-381000" algn="l" rtl="0">
              <a:lnSpc>
                <a:spcPct val="80000"/>
              </a:lnSpc>
              <a:spcBef>
                <a:spcPts val="460"/>
              </a:spcBef>
              <a:spcAft>
                <a:spcPts val="0"/>
              </a:spcAft>
              <a:buClr>
                <a:schemeClr val="folHlink"/>
              </a:buClr>
              <a:buSzPts val="1380"/>
              <a:buFont typeface="Noto Sans Symbols"/>
              <a:buChar char="■"/>
            </a:pPr>
            <a:r>
              <a:rPr lang="en-US" sz="23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 </a:t>
            </a:r>
            <a:r>
              <a:rPr lang="en-US" sz="2300" b="0" i="0" u="none">
                <a:solidFill>
                  <a:srgbClr val="FF0000"/>
                </a:solidFill>
                <a:latin typeface="Tahoma"/>
                <a:ea typeface="Tahoma"/>
                <a:cs typeface="Tahoma"/>
                <a:sym typeface="Tahoma"/>
              </a:rPr>
              <a:t>solution</a:t>
            </a:r>
            <a:r>
              <a:rPr lang="en-US" sz="23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is a sequence of actions leading from the initial state to a goal state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21"/>
          <p:cNvSpPr txBox="1"/>
          <p:nvPr/>
        </p:nvSpPr>
        <p:spPr>
          <a:xfrm>
            <a:off x="304800" y="6243637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r>
              <a:rPr lang="en-US"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*</a:t>
            </a:r>
            <a:endParaRPr/>
          </a:p>
        </p:txBody>
      </p:sp>
      <p:sp>
        <p:nvSpPr>
          <p:cNvPr id="296" name="Google Shape;296;p21"/>
          <p:cNvSpPr txBox="1"/>
          <p:nvPr/>
        </p:nvSpPr>
        <p:spPr>
          <a:xfrm>
            <a:off x="3048000" y="6243637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r>
              <a:rPr lang="en-US"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Swati Mali</a:t>
            </a:r>
            <a:endParaRPr/>
          </a:p>
        </p:txBody>
      </p:sp>
      <p:sp>
        <p:nvSpPr>
          <p:cNvPr id="297" name="Google Shape;297;p21"/>
          <p:cNvSpPr txBox="1"/>
          <p:nvPr/>
        </p:nvSpPr>
        <p:spPr>
          <a:xfrm>
            <a:off x="7042150" y="6243637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fld id="{00000000-1234-1234-1234-123412341234}" type="slidenum">
              <a:rPr lang="en-US"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21</a:t>
            </a:fld>
            <a:endParaRPr/>
          </a:p>
        </p:txBody>
      </p:sp>
      <p:sp>
        <p:nvSpPr>
          <p:cNvPr id="298" name="Google Shape;298;p21"/>
          <p:cNvSpPr txBox="1">
            <a:spLocks noGrp="1"/>
          </p:cNvSpPr>
          <p:nvPr>
            <p:ph type="title"/>
          </p:nvPr>
        </p:nvSpPr>
        <p:spPr>
          <a:xfrm>
            <a:off x="1150937" y="214312"/>
            <a:ext cx="7793037" cy="852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ahoma"/>
              <a:buNone/>
            </a:pPr>
            <a:r>
              <a:rPr lang="en-US" sz="4400" b="0" i="0" u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Selecting a state space</a:t>
            </a:r>
            <a:endParaRPr/>
          </a:p>
        </p:txBody>
      </p:sp>
      <p:sp>
        <p:nvSpPr>
          <p:cNvPr id="299" name="Google Shape;299;p21"/>
          <p:cNvSpPr txBox="1">
            <a:spLocks noGrp="1"/>
          </p:cNvSpPr>
          <p:nvPr>
            <p:ph type="body" idx="1"/>
          </p:nvPr>
        </p:nvSpPr>
        <p:spPr>
          <a:xfrm>
            <a:off x="304800" y="1524000"/>
            <a:ext cx="8650287" cy="460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40"/>
              <a:buFont typeface="Noto Sans Symbols"/>
              <a:buChar char="■"/>
            </a:pPr>
            <a:r>
              <a:rPr lang="en-US" sz="2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Real world is absurdly complex </a:t>
            </a:r>
            <a:endParaRPr/>
          </a:p>
          <a:p>
            <a:pPr marL="742950" lvl="1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</a:pPr>
            <a:r>
              <a:rPr lang="en-US" sz="20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🡪 state space must be </a:t>
            </a:r>
            <a:r>
              <a:rPr lang="en-US" sz="2000" b="0" i="0" u="none">
                <a:solidFill>
                  <a:srgbClr val="FF0000"/>
                </a:solidFill>
                <a:latin typeface="Tahoma"/>
                <a:ea typeface="Tahoma"/>
                <a:cs typeface="Tahoma"/>
                <a:sym typeface="Tahoma"/>
              </a:rPr>
              <a:t>abstracted</a:t>
            </a:r>
            <a:r>
              <a:rPr lang="en-US" sz="20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for problem solving</a:t>
            </a:r>
            <a:endParaRPr/>
          </a:p>
          <a:p>
            <a:pPr marL="342900" lvl="0" indent="-3429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folHlink"/>
              </a:buClr>
              <a:buSzPts val="1440"/>
              <a:buFont typeface="Noto Sans Symbols"/>
              <a:buChar char="■"/>
            </a:pPr>
            <a:r>
              <a:rPr lang="en-US" sz="2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(Abstract) state = set of real states</a:t>
            </a:r>
            <a:br>
              <a:rPr lang="en-US" sz="2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lang="en-US" sz="2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(Abstract) action = complex combination of real actions</a:t>
            </a:r>
            <a:endParaRPr/>
          </a:p>
          <a:p>
            <a:pPr marL="742950" lvl="1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Noto Sans Symbols"/>
              <a:buChar char="■"/>
            </a:pPr>
            <a:r>
              <a:rPr lang="en-US" sz="20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e.g., "Arad 🡪 Zerind" represents a complex set of possible routes, detours, rest stops, etc. </a:t>
            </a:r>
            <a:endParaRPr/>
          </a:p>
          <a:p>
            <a:pPr marL="342900" lvl="0" indent="-3429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folHlink"/>
              </a:buClr>
              <a:buSzPts val="1440"/>
              <a:buFont typeface="Noto Sans Symbols"/>
              <a:buChar char="■"/>
            </a:pPr>
            <a:r>
              <a:rPr lang="en-US" sz="2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For guaranteed realizability, </a:t>
            </a:r>
            <a:r>
              <a:rPr lang="en-US" sz="2400" b="0" i="0" u="none">
                <a:solidFill>
                  <a:schemeClr val="accent2"/>
                </a:solidFill>
                <a:latin typeface="Tahoma"/>
                <a:ea typeface="Tahoma"/>
                <a:cs typeface="Tahoma"/>
                <a:sym typeface="Tahoma"/>
              </a:rPr>
              <a:t>any</a:t>
            </a:r>
            <a:r>
              <a:rPr lang="en-US" sz="2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real state "in Arad“ must get to </a:t>
            </a:r>
            <a:r>
              <a:rPr lang="en-US" sz="2400" b="0" i="0" u="none">
                <a:solidFill>
                  <a:srgbClr val="FF0000"/>
                </a:solidFill>
                <a:latin typeface="Tahoma"/>
                <a:ea typeface="Tahoma"/>
                <a:cs typeface="Tahoma"/>
                <a:sym typeface="Tahoma"/>
              </a:rPr>
              <a:t>some</a:t>
            </a:r>
            <a:r>
              <a:rPr lang="en-US" sz="2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real state "in Zerind“</a:t>
            </a:r>
            <a:br>
              <a:rPr lang="en-US" sz="2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lang="en-US" sz="2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(Abstract) solution = </a:t>
            </a:r>
            <a:endParaRPr/>
          </a:p>
          <a:p>
            <a:pPr marL="742950" lvl="1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Noto Sans Symbols"/>
              <a:buChar char="■"/>
            </a:pPr>
            <a:r>
              <a:rPr lang="en-US" sz="20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set of real paths that are solutions in the real world</a:t>
            </a:r>
            <a:endParaRPr/>
          </a:p>
          <a:p>
            <a:pPr marL="342900" lvl="0" indent="-3429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folHlink"/>
              </a:buClr>
              <a:buSzPts val="1440"/>
              <a:buFont typeface="Noto Sans Symbols"/>
              <a:buChar char="■"/>
            </a:pPr>
            <a:r>
              <a:rPr lang="en-US" sz="2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Each abstract action should be "easier" than the original problem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22"/>
          <p:cNvSpPr txBox="1"/>
          <p:nvPr/>
        </p:nvSpPr>
        <p:spPr>
          <a:xfrm>
            <a:off x="304800" y="6243637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r>
              <a:rPr lang="en-US"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*</a:t>
            </a:r>
            <a:endParaRPr/>
          </a:p>
        </p:txBody>
      </p:sp>
      <p:sp>
        <p:nvSpPr>
          <p:cNvPr id="305" name="Google Shape;305;p22"/>
          <p:cNvSpPr txBox="1"/>
          <p:nvPr/>
        </p:nvSpPr>
        <p:spPr>
          <a:xfrm>
            <a:off x="3048000" y="6243637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r>
              <a:rPr lang="en-US"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Swati Mali</a:t>
            </a:r>
            <a:endParaRPr/>
          </a:p>
        </p:txBody>
      </p:sp>
      <p:sp>
        <p:nvSpPr>
          <p:cNvPr id="306" name="Google Shape;306;p22"/>
          <p:cNvSpPr txBox="1"/>
          <p:nvPr/>
        </p:nvSpPr>
        <p:spPr>
          <a:xfrm>
            <a:off x="7042150" y="6243637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fld id="{00000000-1234-1234-1234-123412341234}" type="slidenum">
              <a:rPr lang="en-US"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22</a:t>
            </a:fld>
            <a:endParaRPr/>
          </a:p>
        </p:txBody>
      </p:sp>
      <p:sp>
        <p:nvSpPr>
          <p:cNvPr id="307" name="Google Shape;307;p22"/>
          <p:cNvSpPr txBox="1">
            <a:spLocks noGrp="1"/>
          </p:cNvSpPr>
          <p:nvPr>
            <p:ph type="title"/>
          </p:nvPr>
        </p:nvSpPr>
        <p:spPr>
          <a:xfrm>
            <a:off x="1150937" y="214312"/>
            <a:ext cx="7793037" cy="852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Tahoma"/>
              <a:buNone/>
            </a:pPr>
            <a:r>
              <a:rPr lang="en-US" sz="4000" b="0" i="0" u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Vacuum world state space graph</a:t>
            </a:r>
            <a:endParaRPr/>
          </a:p>
        </p:txBody>
      </p:sp>
      <p:sp>
        <p:nvSpPr>
          <p:cNvPr id="308" name="Google Shape;308;p22"/>
          <p:cNvSpPr txBox="1">
            <a:spLocks noGrp="1"/>
          </p:cNvSpPr>
          <p:nvPr>
            <p:ph type="body" idx="1"/>
          </p:nvPr>
        </p:nvSpPr>
        <p:spPr>
          <a:xfrm>
            <a:off x="304800" y="1524000"/>
            <a:ext cx="8650287" cy="460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20574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2160"/>
              <a:buFont typeface="Noto Sans Symbols"/>
              <a:buNone/>
            </a:pPr>
            <a:endParaRPr sz="3600" b="0" i="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342900" lvl="0" indent="-205740" algn="l" rtl="0">
              <a:lnSpc>
                <a:spcPct val="80000"/>
              </a:lnSpc>
              <a:spcBef>
                <a:spcPts val="720"/>
              </a:spcBef>
              <a:spcAft>
                <a:spcPts val="0"/>
              </a:spcAft>
              <a:buClr>
                <a:schemeClr val="folHlink"/>
              </a:buClr>
              <a:buSzPts val="2160"/>
              <a:buFont typeface="Noto Sans Symbols"/>
              <a:buNone/>
            </a:pPr>
            <a:endParaRPr sz="3600" b="0" i="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742950" lvl="1" indent="-173990" algn="l" rtl="0">
              <a:lnSpc>
                <a:spcPct val="8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760"/>
              <a:buFont typeface="Noto Sans Symbols"/>
              <a:buNone/>
            </a:pPr>
            <a:endParaRPr sz="3200" b="0" i="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742950" lvl="1" indent="-173990" algn="l" rtl="0">
              <a:lnSpc>
                <a:spcPct val="8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760"/>
              <a:buFont typeface="Noto Sans Symbols"/>
              <a:buNone/>
            </a:pPr>
            <a:endParaRPr sz="3200" b="0" i="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342900" lvl="0" indent="-205740" algn="l" rtl="0">
              <a:lnSpc>
                <a:spcPct val="80000"/>
              </a:lnSpc>
              <a:spcBef>
                <a:spcPts val="720"/>
              </a:spcBef>
              <a:spcAft>
                <a:spcPts val="0"/>
              </a:spcAft>
              <a:buClr>
                <a:schemeClr val="folHlink"/>
              </a:buClr>
              <a:buSzPts val="2160"/>
              <a:buFont typeface="Noto Sans Symbols"/>
              <a:buNone/>
            </a:pPr>
            <a:endParaRPr sz="3600" b="0" i="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342900" lvl="0" indent="-342900" algn="l" rtl="0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680"/>
              <a:buFont typeface="Noto Sans Symbols"/>
              <a:buChar char="■"/>
            </a:pPr>
            <a:r>
              <a:rPr lang="en-US" sz="2800" b="0" i="0" u="sng">
                <a:solidFill>
                  <a:srgbClr val="CC0099"/>
                </a:solidFill>
                <a:latin typeface="Tahoma"/>
                <a:ea typeface="Tahoma"/>
                <a:cs typeface="Tahoma"/>
                <a:sym typeface="Tahoma"/>
              </a:rPr>
              <a:t>states?</a:t>
            </a:r>
            <a:endParaRPr/>
          </a:p>
          <a:p>
            <a:pPr marL="342900" lvl="0" indent="-342900" algn="l" rtl="0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680"/>
              <a:buFont typeface="Noto Sans Symbols"/>
              <a:buChar char="■"/>
            </a:pPr>
            <a:r>
              <a:rPr lang="en-US" sz="2800" b="0" i="0" u="sng">
                <a:solidFill>
                  <a:srgbClr val="CC0099"/>
                </a:solidFill>
                <a:latin typeface="Tahoma"/>
                <a:ea typeface="Tahoma"/>
                <a:cs typeface="Tahoma"/>
                <a:sym typeface="Tahoma"/>
              </a:rPr>
              <a:t>actions?</a:t>
            </a:r>
            <a:endParaRPr/>
          </a:p>
          <a:p>
            <a:pPr marL="342900" lvl="0" indent="-342900" algn="l" rtl="0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680"/>
              <a:buFont typeface="Noto Sans Symbols"/>
              <a:buChar char="■"/>
            </a:pPr>
            <a:r>
              <a:rPr lang="en-US" sz="2800" b="0" i="0" u="sng">
                <a:solidFill>
                  <a:srgbClr val="CC0099"/>
                </a:solidFill>
                <a:latin typeface="Tahoma"/>
                <a:ea typeface="Tahoma"/>
                <a:cs typeface="Tahoma"/>
                <a:sym typeface="Tahoma"/>
              </a:rPr>
              <a:t>goal test?</a:t>
            </a:r>
            <a:endParaRPr/>
          </a:p>
          <a:p>
            <a:pPr marL="342900" lvl="0" indent="-342900" algn="l" rtl="0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680"/>
              <a:buFont typeface="Noto Sans Symbols"/>
              <a:buChar char="■"/>
            </a:pPr>
            <a:r>
              <a:rPr lang="en-US" sz="2800" b="0" i="0" u="sng">
                <a:solidFill>
                  <a:srgbClr val="CC0099"/>
                </a:solidFill>
                <a:latin typeface="Tahoma"/>
                <a:ea typeface="Tahoma"/>
                <a:cs typeface="Tahoma"/>
                <a:sym typeface="Tahoma"/>
              </a:rPr>
              <a:t>path cost?</a:t>
            </a:r>
            <a:br>
              <a:rPr lang="en-US" sz="2800" b="0" i="0" u="sng">
                <a:solidFill>
                  <a:srgbClr val="CC0099"/>
                </a:solidFill>
                <a:latin typeface="Tahoma"/>
                <a:ea typeface="Tahoma"/>
                <a:cs typeface="Tahoma"/>
                <a:sym typeface="Tahoma"/>
              </a:rPr>
            </a:br>
            <a:endParaRPr/>
          </a:p>
        </p:txBody>
      </p:sp>
      <p:pic>
        <p:nvPicPr>
          <p:cNvPr id="309" name="Google Shape;309;p22" descr="vacuum2-path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52600" y="1600200"/>
            <a:ext cx="5705475" cy="274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3"/>
          <p:cNvSpPr txBox="1"/>
          <p:nvPr/>
        </p:nvSpPr>
        <p:spPr>
          <a:xfrm>
            <a:off x="304800" y="6243637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r>
              <a:rPr lang="en-US"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*</a:t>
            </a:r>
            <a:endParaRPr/>
          </a:p>
        </p:txBody>
      </p:sp>
      <p:sp>
        <p:nvSpPr>
          <p:cNvPr id="315" name="Google Shape;315;p23"/>
          <p:cNvSpPr txBox="1"/>
          <p:nvPr/>
        </p:nvSpPr>
        <p:spPr>
          <a:xfrm>
            <a:off x="3048000" y="6243637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r>
              <a:rPr lang="en-US"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Swati Mali</a:t>
            </a:r>
            <a:endParaRPr/>
          </a:p>
        </p:txBody>
      </p:sp>
      <p:sp>
        <p:nvSpPr>
          <p:cNvPr id="316" name="Google Shape;316;p23"/>
          <p:cNvSpPr txBox="1"/>
          <p:nvPr/>
        </p:nvSpPr>
        <p:spPr>
          <a:xfrm>
            <a:off x="7042150" y="6243637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fld id="{00000000-1234-1234-1234-123412341234}" type="slidenum">
              <a:rPr lang="en-US"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23</a:t>
            </a:fld>
            <a:endParaRPr/>
          </a:p>
        </p:txBody>
      </p:sp>
      <p:sp>
        <p:nvSpPr>
          <p:cNvPr id="317" name="Google Shape;317;p23"/>
          <p:cNvSpPr txBox="1">
            <a:spLocks noGrp="1"/>
          </p:cNvSpPr>
          <p:nvPr>
            <p:ph type="title"/>
          </p:nvPr>
        </p:nvSpPr>
        <p:spPr>
          <a:xfrm>
            <a:off x="1150937" y="214312"/>
            <a:ext cx="7793037" cy="852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Tahoma"/>
              <a:buNone/>
            </a:pPr>
            <a:r>
              <a:rPr lang="en-US" sz="4000" b="0" i="0" u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Vacuum world state space graph</a:t>
            </a:r>
            <a:endParaRPr/>
          </a:p>
        </p:txBody>
      </p:sp>
      <p:sp>
        <p:nvSpPr>
          <p:cNvPr id="318" name="Google Shape;318;p23"/>
          <p:cNvSpPr txBox="1">
            <a:spLocks noGrp="1"/>
          </p:cNvSpPr>
          <p:nvPr>
            <p:ph type="body" idx="1"/>
          </p:nvPr>
        </p:nvSpPr>
        <p:spPr>
          <a:xfrm>
            <a:off x="457200" y="1676400"/>
            <a:ext cx="8229600" cy="4525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22098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920"/>
              <a:buFont typeface="Noto Sans Symbols"/>
              <a:buNone/>
            </a:pPr>
            <a:endParaRPr sz="3200" b="0" i="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342900" lvl="0" indent="-220980" algn="l" rtl="0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folHlink"/>
              </a:buClr>
              <a:buSzPts val="1920"/>
              <a:buFont typeface="Noto Sans Symbols"/>
              <a:buNone/>
            </a:pPr>
            <a:endParaRPr sz="3200" b="0" i="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742950" lvl="1" indent="-187959" algn="l" rtl="0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hlink"/>
              </a:buClr>
              <a:buSzPts val="1540"/>
              <a:buFont typeface="Noto Sans Symbols"/>
              <a:buNone/>
            </a:pPr>
            <a:endParaRPr sz="2800" b="0" i="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742950" lvl="1" indent="-187959" algn="l" rtl="0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hlink"/>
              </a:buClr>
              <a:buSzPts val="1540"/>
              <a:buFont typeface="Noto Sans Symbols"/>
              <a:buNone/>
            </a:pPr>
            <a:endParaRPr sz="2800" b="0" i="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342900" lvl="0" indent="-220980" algn="l" rtl="0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folHlink"/>
              </a:buClr>
              <a:buSzPts val="1920"/>
              <a:buFont typeface="Noto Sans Symbols"/>
              <a:buNone/>
            </a:pPr>
            <a:endParaRPr sz="3200" b="0" i="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342900" lvl="0" indent="-342900" algn="l" rtl="0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folHlink"/>
              </a:buClr>
              <a:buSzPts val="1440"/>
              <a:buFont typeface="Noto Sans Symbols"/>
              <a:buChar char="■"/>
            </a:pPr>
            <a:r>
              <a:rPr lang="en-US" sz="2400" b="0" i="0" u="sng">
                <a:solidFill>
                  <a:srgbClr val="CC0099"/>
                </a:solidFill>
                <a:latin typeface="Tahoma"/>
                <a:ea typeface="Tahoma"/>
                <a:cs typeface="Tahoma"/>
                <a:sym typeface="Tahoma"/>
              </a:rPr>
              <a:t>states?</a:t>
            </a:r>
            <a:r>
              <a:rPr lang="en-US" sz="2400" b="0" i="0" u="none">
                <a:solidFill>
                  <a:srgbClr val="CC0099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US" sz="2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integer dirt and robot location</a:t>
            </a:r>
            <a:r>
              <a:rPr lang="en-US" sz="32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endParaRPr/>
          </a:p>
          <a:p>
            <a:pPr marL="342900" lvl="0" indent="-3429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folHlink"/>
              </a:buClr>
              <a:buSzPts val="1440"/>
              <a:buFont typeface="Noto Sans Symbols"/>
              <a:buChar char="■"/>
            </a:pPr>
            <a:r>
              <a:rPr lang="en-US" sz="2400" b="0" i="0" u="sng">
                <a:solidFill>
                  <a:srgbClr val="CC0099"/>
                </a:solidFill>
                <a:latin typeface="Tahoma"/>
                <a:ea typeface="Tahoma"/>
                <a:cs typeface="Tahoma"/>
                <a:sym typeface="Tahoma"/>
              </a:rPr>
              <a:t>actions?</a:t>
            </a:r>
            <a:r>
              <a:rPr lang="en-US" sz="2400" b="0" i="0" u="none">
                <a:solidFill>
                  <a:srgbClr val="CC0099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US" sz="2400" b="0" i="1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Left</a:t>
            </a:r>
            <a:r>
              <a:rPr lang="en-US" sz="2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, </a:t>
            </a:r>
            <a:r>
              <a:rPr lang="en-US" sz="2400" b="0" i="1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Right</a:t>
            </a:r>
            <a:r>
              <a:rPr lang="en-US" sz="2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, </a:t>
            </a:r>
            <a:r>
              <a:rPr lang="en-US" sz="2400" b="0" i="1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Suck</a:t>
            </a:r>
            <a:endParaRPr sz="1800" b="0" i="0" u="sng">
              <a:solidFill>
                <a:srgbClr val="CC0099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342900" lvl="0" indent="-3429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folHlink"/>
              </a:buClr>
              <a:buSzPts val="1440"/>
              <a:buFont typeface="Noto Sans Symbols"/>
              <a:buChar char="■"/>
            </a:pPr>
            <a:r>
              <a:rPr lang="en-US" sz="2400" b="0" i="0" u="sng">
                <a:solidFill>
                  <a:srgbClr val="CC0099"/>
                </a:solidFill>
                <a:latin typeface="Tahoma"/>
                <a:ea typeface="Tahoma"/>
                <a:cs typeface="Tahoma"/>
                <a:sym typeface="Tahoma"/>
              </a:rPr>
              <a:t>goal test?</a:t>
            </a:r>
            <a:r>
              <a:rPr lang="en-US" sz="2400" b="0" i="0" u="none">
                <a:solidFill>
                  <a:srgbClr val="CC0099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US" sz="2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no dirt at all locations</a:t>
            </a:r>
            <a:endParaRPr sz="1800" b="0" i="0" u="sng">
              <a:solidFill>
                <a:srgbClr val="CC0099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342900" lvl="0" indent="-3429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folHlink"/>
              </a:buClr>
              <a:buSzPts val="1440"/>
              <a:buFont typeface="Noto Sans Symbols"/>
              <a:buChar char="■"/>
            </a:pPr>
            <a:r>
              <a:rPr lang="en-US" sz="2400" b="0" i="0" u="sng">
                <a:solidFill>
                  <a:srgbClr val="CC0099"/>
                </a:solidFill>
                <a:latin typeface="Tahoma"/>
                <a:ea typeface="Tahoma"/>
                <a:cs typeface="Tahoma"/>
                <a:sym typeface="Tahoma"/>
              </a:rPr>
              <a:t>path cost?</a:t>
            </a:r>
            <a:r>
              <a:rPr lang="en-US" sz="2400" b="0" i="0" u="none">
                <a:solidFill>
                  <a:srgbClr val="CC0099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US" sz="2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1 per action</a:t>
            </a:r>
            <a:endParaRPr/>
          </a:p>
        </p:txBody>
      </p:sp>
      <p:pic>
        <p:nvPicPr>
          <p:cNvPr id="319" name="Google Shape;319;p23" descr="vacuum2-path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52600" y="1600200"/>
            <a:ext cx="5705475" cy="274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24"/>
          <p:cNvSpPr txBox="1"/>
          <p:nvPr/>
        </p:nvSpPr>
        <p:spPr>
          <a:xfrm>
            <a:off x="304800" y="6243637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r>
              <a:rPr lang="en-US"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*</a:t>
            </a:r>
            <a:endParaRPr/>
          </a:p>
        </p:txBody>
      </p:sp>
      <p:sp>
        <p:nvSpPr>
          <p:cNvPr id="325" name="Google Shape;325;p24"/>
          <p:cNvSpPr txBox="1"/>
          <p:nvPr/>
        </p:nvSpPr>
        <p:spPr>
          <a:xfrm>
            <a:off x="3048000" y="6243637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r>
              <a:rPr lang="en-US"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Swati Mali</a:t>
            </a:r>
            <a:endParaRPr/>
          </a:p>
        </p:txBody>
      </p:sp>
      <p:sp>
        <p:nvSpPr>
          <p:cNvPr id="326" name="Google Shape;326;p24"/>
          <p:cNvSpPr txBox="1"/>
          <p:nvPr/>
        </p:nvSpPr>
        <p:spPr>
          <a:xfrm>
            <a:off x="7042150" y="6243637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fld id="{00000000-1234-1234-1234-123412341234}" type="slidenum">
              <a:rPr lang="en-US"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24</a:t>
            </a:fld>
            <a:endParaRPr/>
          </a:p>
        </p:txBody>
      </p:sp>
      <p:sp>
        <p:nvSpPr>
          <p:cNvPr id="327" name="Google Shape;327;p24"/>
          <p:cNvSpPr txBox="1">
            <a:spLocks noGrp="1"/>
          </p:cNvSpPr>
          <p:nvPr>
            <p:ph type="title"/>
          </p:nvPr>
        </p:nvSpPr>
        <p:spPr>
          <a:xfrm>
            <a:off x="1150937" y="214312"/>
            <a:ext cx="7793037" cy="852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ahoma"/>
              <a:buNone/>
            </a:pPr>
            <a:r>
              <a:rPr lang="en-US" sz="4400" b="0" i="0" u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Example: The 8-puzzle</a:t>
            </a:r>
            <a:endParaRPr/>
          </a:p>
        </p:txBody>
      </p:sp>
      <p:sp>
        <p:nvSpPr>
          <p:cNvPr id="328" name="Google Shape;328;p24"/>
          <p:cNvSpPr txBox="1">
            <a:spLocks noGrp="1"/>
          </p:cNvSpPr>
          <p:nvPr>
            <p:ph type="body" idx="1"/>
          </p:nvPr>
        </p:nvSpPr>
        <p:spPr>
          <a:xfrm>
            <a:off x="304800" y="1524000"/>
            <a:ext cx="8650287" cy="460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23622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680"/>
              <a:buFont typeface="Noto Sans Symbols"/>
              <a:buNone/>
            </a:pPr>
            <a:endParaRPr sz="2800" b="0" i="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342900" lvl="0" indent="-23622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680"/>
              <a:buFont typeface="Noto Sans Symbols"/>
              <a:buNone/>
            </a:pPr>
            <a:endParaRPr sz="2800" b="0" i="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742950" lvl="1" indent="-20193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320"/>
              <a:buFont typeface="Noto Sans Symbols"/>
              <a:buNone/>
            </a:pPr>
            <a:endParaRPr sz="2400" b="0" i="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742950" lvl="1" indent="-20193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320"/>
              <a:buFont typeface="Noto Sans Symbols"/>
              <a:buNone/>
            </a:pPr>
            <a:endParaRPr sz="2400" b="0" i="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342900" lvl="0" indent="-23622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680"/>
              <a:buFont typeface="Noto Sans Symbols"/>
              <a:buNone/>
            </a:pPr>
            <a:endParaRPr sz="2800" b="0" i="0" u="none">
              <a:solidFill>
                <a:srgbClr val="CC0099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342900" lvl="0" indent="-3429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680"/>
              <a:buFont typeface="Noto Sans Symbols"/>
              <a:buChar char="■"/>
            </a:pPr>
            <a:r>
              <a:rPr lang="en-US" sz="2800" b="0" i="0" u="sng">
                <a:solidFill>
                  <a:srgbClr val="CC0099"/>
                </a:solidFill>
                <a:latin typeface="Tahoma"/>
                <a:ea typeface="Tahoma"/>
                <a:cs typeface="Tahoma"/>
                <a:sym typeface="Tahoma"/>
              </a:rPr>
              <a:t>states?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680"/>
              <a:buFont typeface="Noto Sans Symbols"/>
              <a:buChar char="■"/>
            </a:pPr>
            <a:r>
              <a:rPr lang="en-US" sz="2800" b="0" i="0" u="sng">
                <a:solidFill>
                  <a:srgbClr val="CC0099"/>
                </a:solidFill>
                <a:latin typeface="Tahoma"/>
                <a:ea typeface="Tahoma"/>
                <a:cs typeface="Tahoma"/>
                <a:sym typeface="Tahoma"/>
              </a:rPr>
              <a:t>actions?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680"/>
              <a:buFont typeface="Noto Sans Symbols"/>
              <a:buChar char="■"/>
            </a:pPr>
            <a:r>
              <a:rPr lang="en-US" sz="2800" b="0" i="0" u="sng">
                <a:solidFill>
                  <a:srgbClr val="CC0099"/>
                </a:solidFill>
                <a:latin typeface="Tahoma"/>
                <a:ea typeface="Tahoma"/>
                <a:cs typeface="Tahoma"/>
                <a:sym typeface="Tahoma"/>
              </a:rPr>
              <a:t>goal test?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680"/>
              <a:buFont typeface="Noto Sans Symbols"/>
              <a:buChar char="■"/>
            </a:pPr>
            <a:r>
              <a:rPr lang="en-US" sz="2800" b="0" i="0" u="sng">
                <a:solidFill>
                  <a:srgbClr val="CC0099"/>
                </a:solidFill>
                <a:latin typeface="Tahoma"/>
                <a:ea typeface="Tahoma"/>
                <a:cs typeface="Tahoma"/>
                <a:sym typeface="Tahoma"/>
              </a:rPr>
              <a:t>path cost?</a:t>
            </a:r>
            <a:endParaRPr/>
          </a:p>
        </p:txBody>
      </p:sp>
      <p:pic>
        <p:nvPicPr>
          <p:cNvPr id="329" name="Google Shape;329;p24" descr="8puzzl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62200" y="1676400"/>
            <a:ext cx="4257675" cy="2162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25"/>
          <p:cNvSpPr txBox="1"/>
          <p:nvPr/>
        </p:nvSpPr>
        <p:spPr>
          <a:xfrm>
            <a:off x="304800" y="6243637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r>
              <a:rPr lang="en-US"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*</a:t>
            </a:r>
            <a:endParaRPr/>
          </a:p>
        </p:txBody>
      </p:sp>
      <p:sp>
        <p:nvSpPr>
          <p:cNvPr id="335" name="Google Shape;335;p25"/>
          <p:cNvSpPr txBox="1"/>
          <p:nvPr/>
        </p:nvSpPr>
        <p:spPr>
          <a:xfrm>
            <a:off x="3048000" y="6243637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r>
              <a:rPr lang="en-US"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Swati Mali</a:t>
            </a:r>
            <a:endParaRPr/>
          </a:p>
        </p:txBody>
      </p:sp>
      <p:sp>
        <p:nvSpPr>
          <p:cNvPr id="336" name="Google Shape;336;p25"/>
          <p:cNvSpPr txBox="1"/>
          <p:nvPr/>
        </p:nvSpPr>
        <p:spPr>
          <a:xfrm>
            <a:off x="7042150" y="6243637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fld id="{00000000-1234-1234-1234-123412341234}" type="slidenum">
              <a:rPr lang="en-US"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25</a:t>
            </a:fld>
            <a:endParaRPr/>
          </a:p>
        </p:txBody>
      </p:sp>
      <p:sp>
        <p:nvSpPr>
          <p:cNvPr id="337" name="Google Shape;337;p25"/>
          <p:cNvSpPr txBox="1">
            <a:spLocks noGrp="1"/>
          </p:cNvSpPr>
          <p:nvPr>
            <p:ph type="title"/>
          </p:nvPr>
        </p:nvSpPr>
        <p:spPr>
          <a:xfrm>
            <a:off x="1150937" y="214312"/>
            <a:ext cx="7793037" cy="852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ahoma"/>
              <a:buNone/>
            </a:pPr>
            <a:r>
              <a:rPr lang="en-US" sz="4400" b="0" i="0" u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Example: The 8-puzzle</a:t>
            </a:r>
            <a:endParaRPr/>
          </a:p>
        </p:txBody>
      </p:sp>
      <p:sp>
        <p:nvSpPr>
          <p:cNvPr id="338" name="Google Shape;338;p25"/>
          <p:cNvSpPr txBox="1">
            <a:spLocks noGrp="1"/>
          </p:cNvSpPr>
          <p:nvPr>
            <p:ph type="body" idx="1"/>
          </p:nvPr>
        </p:nvSpPr>
        <p:spPr>
          <a:xfrm>
            <a:off x="304800" y="1524000"/>
            <a:ext cx="8650287" cy="460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23622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680"/>
              <a:buFont typeface="Noto Sans Symbols"/>
              <a:buNone/>
            </a:pPr>
            <a:endParaRPr sz="2800" b="0" i="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342900" lvl="0" indent="-236220" algn="l" rtl="0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680"/>
              <a:buFont typeface="Noto Sans Symbols"/>
              <a:buNone/>
            </a:pPr>
            <a:endParaRPr sz="2800" b="0" i="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742950" lvl="1" indent="-201930" algn="l" rtl="0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320"/>
              <a:buFont typeface="Noto Sans Symbols"/>
              <a:buNone/>
            </a:pPr>
            <a:endParaRPr sz="2400" b="0" i="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742950" lvl="1" indent="-201930" algn="l" rtl="0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320"/>
              <a:buFont typeface="Noto Sans Symbols"/>
              <a:buNone/>
            </a:pPr>
            <a:endParaRPr sz="2400" b="0" i="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342900" lvl="0" indent="-236220" algn="l" rtl="0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680"/>
              <a:buFont typeface="Noto Sans Symbols"/>
              <a:buNone/>
            </a:pPr>
            <a:endParaRPr sz="2800" b="0" i="0" u="none">
              <a:solidFill>
                <a:srgbClr val="CC0099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342900" lvl="0" indent="-342900" algn="l" rtl="0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680"/>
              <a:buFont typeface="Noto Sans Symbols"/>
              <a:buChar char="■"/>
            </a:pPr>
            <a:r>
              <a:rPr lang="en-US" sz="2800" b="0" i="0" u="sng">
                <a:solidFill>
                  <a:srgbClr val="CC0099"/>
                </a:solidFill>
                <a:latin typeface="Tahoma"/>
                <a:ea typeface="Tahoma"/>
                <a:cs typeface="Tahoma"/>
                <a:sym typeface="Tahoma"/>
              </a:rPr>
              <a:t>states?</a:t>
            </a:r>
            <a:r>
              <a:rPr lang="en-US" sz="2800" b="0" i="0" u="none">
                <a:solidFill>
                  <a:srgbClr val="CC0099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US" sz="28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locations of tiles </a:t>
            </a:r>
            <a:r>
              <a:rPr lang="en-US" sz="2800" b="0" i="0" u="none">
                <a:solidFill>
                  <a:srgbClr val="CC0099"/>
                </a:solidFill>
                <a:latin typeface="Tahoma"/>
                <a:ea typeface="Tahoma"/>
                <a:cs typeface="Tahoma"/>
                <a:sym typeface="Tahoma"/>
              </a:rPr>
              <a:t>Puzzle(7,2,4,5,$,6,8,3,1)</a:t>
            </a:r>
            <a:endParaRPr/>
          </a:p>
          <a:p>
            <a:pPr marL="342900" lvl="0" indent="-342900" algn="l" rtl="0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680"/>
              <a:buFont typeface="Noto Sans Symbols"/>
              <a:buChar char="■"/>
            </a:pPr>
            <a:r>
              <a:rPr lang="en-US" sz="2800" b="0" i="0" u="sng">
                <a:solidFill>
                  <a:srgbClr val="CC0099"/>
                </a:solidFill>
                <a:latin typeface="Tahoma"/>
                <a:ea typeface="Tahoma"/>
                <a:cs typeface="Tahoma"/>
                <a:sym typeface="Tahoma"/>
              </a:rPr>
              <a:t>actions?</a:t>
            </a:r>
            <a:r>
              <a:rPr lang="en-US" sz="2800" b="0" i="0" u="none">
                <a:solidFill>
                  <a:srgbClr val="CC0099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US" sz="28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move blank tile left, right, up, down </a:t>
            </a:r>
            <a:endParaRPr/>
          </a:p>
          <a:p>
            <a:pPr marL="342900" lvl="0" indent="-342900" algn="l" rtl="0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680"/>
              <a:buFont typeface="Noto Sans Symbols"/>
              <a:buChar char="■"/>
            </a:pPr>
            <a:r>
              <a:rPr lang="en-US" sz="2800" b="0" i="0" u="sng">
                <a:solidFill>
                  <a:srgbClr val="CC0099"/>
                </a:solidFill>
                <a:latin typeface="Tahoma"/>
                <a:ea typeface="Tahoma"/>
                <a:cs typeface="Tahoma"/>
                <a:sym typeface="Tahoma"/>
              </a:rPr>
              <a:t>goal test?</a:t>
            </a:r>
            <a:r>
              <a:rPr lang="en-US" sz="2800" b="0" i="0" u="none">
                <a:solidFill>
                  <a:srgbClr val="CC0099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US" sz="28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= goal state (given) </a:t>
            </a:r>
            <a:endParaRPr/>
          </a:p>
          <a:p>
            <a:pPr marL="342900" lvl="0" indent="-342900" algn="l" rtl="0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SzPts val="1680"/>
              <a:buNone/>
            </a:pPr>
            <a:r>
              <a:rPr lang="en-US" sz="2800" b="0" i="0" u="none">
                <a:solidFill>
                  <a:srgbClr val="CC0099"/>
                </a:solidFill>
                <a:latin typeface="Tahoma"/>
                <a:ea typeface="Tahoma"/>
                <a:cs typeface="Tahoma"/>
                <a:sym typeface="Tahoma"/>
              </a:rPr>
              <a:t>Puzzle($,1,2,3,4,5,6,7,8)</a:t>
            </a:r>
            <a:endParaRPr/>
          </a:p>
          <a:p>
            <a:pPr marL="342900" lvl="0" indent="-342900" algn="l" rtl="0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SzPts val="1680"/>
              <a:buNone/>
            </a:pPr>
            <a:endParaRPr sz="2800" b="0" i="0" u="sng">
              <a:solidFill>
                <a:srgbClr val="CC0099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342900" lvl="0" indent="-342900" algn="l" rtl="0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680"/>
              <a:buFont typeface="Noto Sans Symbols"/>
              <a:buChar char="■"/>
            </a:pPr>
            <a:r>
              <a:rPr lang="en-US" sz="2800" b="0" i="0" u="sng">
                <a:solidFill>
                  <a:srgbClr val="CC0099"/>
                </a:solidFill>
                <a:latin typeface="Tahoma"/>
                <a:ea typeface="Tahoma"/>
                <a:cs typeface="Tahoma"/>
                <a:sym typeface="Tahoma"/>
              </a:rPr>
              <a:t>path cost? </a:t>
            </a:r>
            <a:r>
              <a:rPr lang="en-US" sz="28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1 per move</a:t>
            </a:r>
            <a:endParaRPr/>
          </a:p>
          <a:p>
            <a:pPr marL="342900" lvl="0" indent="-342900" algn="l" rtl="0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SzPts val="1440"/>
              <a:buNone/>
            </a:pPr>
            <a:r>
              <a:rPr lang="en-US" sz="2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[Note: optimal solution of </a:t>
            </a:r>
            <a:r>
              <a:rPr lang="en-US" sz="2400" b="0" i="1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n</a:t>
            </a:r>
            <a:r>
              <a:rPr lang="en-US" sz="2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-Puzzle family is NP-hard]</a:t>
            </a:r>
            <a:br>
              <a:rPr lang="en-US" sz="2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endParaRPr/>
          </a:p>
          <a:p>
            <a:pPr marL="342900" lvl="0" indent="-251459" algn="l" rtl="0">
              <a:spcBef>
                <a:spcPts val="480"/>
              </a:spcBef>
              <a:spcAft>
                <a:spcPts val="0"/>
              </a:spcAft>
              <a:buSzPts val="1440"/>
              <a:buNone/>
            </a:pPr>
            <a:endParaRPr sz="2400" b="0" i="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339" name="Google Shape;339;p25" descr="8puzzl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62200" y="1371600"/>
            <a:ext cx="4257675" cy="2162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6"/>
          <p:cNvSpPr txBox="1"/>
          <p:nvPr/>
        </p:nvSpPr>
        <p:spPr>
          <a:xfrm>
            <a:off x="304800" y="6243637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r>
              <a:rPr lang="en-US"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*</a:t>
            </a:r>
            <a:endParaRPr/>
          </a:p>
        </p:txBody>
      </p:sp>
      <p:sp>
        <p:nvSpPr>
          <p:cNvPr id="345" name="Google Shape;345;p26"/>
          <p:cNvSpPr txBox="1"/>
          <p:nvPr/>
        </p:nvSpPr>
        <p:spPr>
          <a:xfrm>
            <a:off x="3048000" y="6243637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r>
              <a:rPr lang="en-US"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Swati Mali</a:t>
            </a:r>
            <a:endParaRPr/>
          </a:p>
        </p:txBody>
      </p:sp>
      <p:sp>
        <p:nvSpPr>
          <p:cNvPr id="346" name="Google Shape;346;p26"/>
          <p:cNvSpPr txBox="1"/>
          <p:nvPr/>
        </p:nvSpPr>
        <p:spPr>
          <a:xfrm>
            <a:off x="7042150" y="6243637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fld id="{00000000-1234-1234-1234-123412341234}" type="slidenum">
              <a:rPr lang="en-US"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26</a:t>
            </a:fld>
            <a:endParaRPr/>
          </a:p>
        </p:txBody>
      </p:sp>
      <p:sp>
        <p:nvSpPr>
          <p:cNvPr id="347" name="Google Shape;347;p26"/>
          <p:cNvSpPr txBox="1">
            <a:spLocks noGrp="1"/>
          </p:cNvSpPr>
          <p:nvPr>
            <p:ph type="title"/>
          </p:nvPr>
        </p:nvSpPr>
        <p:spPr>
          <a:xfrm>
            <a:off x="1150937" y="214312"/>
            <a:ext cx="7793037" cy="852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ahoma"/>
              <a:buNone/>
            </a:pPr>
            <a:r>
              <a:rPr lang="en-US" sz="4400" b="0" i="0" u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Example: robotic assembly</a:t>
            </a:r>
            <a:endParaRPr/>
          </a:p>
        </p:txBody>
      </p:sp>
      <p:sp>
        <p:nvSpPr>
          <p:cNvPr id="348" name="Google Shape;348;p26"/>
          <p:cNvSpPr txBox="1">
            <a:spLocks noGrp="1"/>
          </p:cNvSpPr>
          <p:nvPr>
            <p:ph type="body" idx="1"/>
          </p:nvPr>
        </p:nvSpPr>
        <p:spPr>
          <a:xfrm>
            <a:off x="304800" y="1524000"/>
            <a:ext cx="8650287" cy="460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23622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680"/>
              <a:buFont typeface="Noto Sans Symbols"/>
              <a:buNone/>
            </a:pPr>
            <a:endParaRPr sz="2800" b="0" i="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342900" lvl="0" indent="-236220" algn="l" rtl="0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680"/>
              <a:buFont typeface="Noto Sans Symbols"/>
              <a:buNone/>
            </a:pPr>
            <a:endParaRPr sz="2800" b="0" i="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342900" lvl="0" indent="-236220" algn="l" rtl="0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680"/>
              <a:buFont typeface="Noto Sans Symbols"/>
              <a:buNone/>
            </a:pPr>
            <a:endParaRPr sz="2800" b="0" i="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342900" lvl="0" indent="-236220" algn="l" rtl="0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680"/>
              <a:buFont typeface="Noto Sans Symbols"/>
              <a:buNone/>
            </a:pPr>
            <a:endParaRPr sz="2800" b="0" i="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342900" lvl="0" indent="-236220" algn="l" rtl="0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680"/>
              <a:buFont typeface="Noto Sans Symbols"/>
              <a:buNone/>
            </a:pPr>
            <a:endParaRPr sz="2800" b="0" i="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342900" lvl="0" indent="-342900" algn="l" rtl="0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680"/>
              <a:buFont typeface="Noto Sans Symbols"/>
              <a:buChar char="■"/>
            </a:pPr>
            <a:r>
              <a:rPr lang="en-US" sz="2800" b="0" i="0" u="sng">
                <a:solidFill>
                  <a:srgbClr val="CC0099"/>
                </a:solidFill>
                <a:latin typeface="Tahoma"/>
                <a:ea typeface="Tahoma"/>
                <a:cs typeface="Tahoma"/>
                <a:sym typeface="Tahoma"/>
              </a:rPr>
              <a:t>states?</a:t>
            </a:r>
            <a:r>
              <a:rPr lang="en-US" sz="28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: real-valued coordinates of robot joint angles, parts of the object to be assembled</a:t>
            </a:r>
            <a:br>
              <a:rPr lang="en-US" sz="28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lang="en-US" sz="2800" b="0" i="0" u="sng">
                <a:solidFill>
                  <a:srgbClr val="CC0099"/>
                </a:solidFill>
                <a:latin typeface="Tahoma"/>
                <a:ea typeface="Tahoma"/>
                <a:cs typeface="Tahoma"/>
                <a:sym typeface="Tahoma"/>
              </a:rPr>
              <a:t>actions?</a:t>
            </a:r>
            <a:r>
              <a:rPr lang="en-US" sz="28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: continuous motions of robot joints</a:t>
            </a:r>
            <a:br>
              <a:rPr lang="en-US" sz="28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lang="en-US" sz="2800" b="0" i="0" u="sng">
                <a:solidFill>
                  <a:srgbClr val="CC0099"/>
                </a:solidFill>
                <a:latin typeface="Tahoma"/>
                <a:ea typeface="Tahoma"/>
                <a:cs typeface="Tahoma"/>
                <a:sym typeface="Tahoma"/>
              </a:rPr>
              <a:t>goal test?</a:t>
            </a:r>
            <a:r>
              <a:rPr lang="en-US" sz="28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: complete assembly</a:t>
            </a:r>
            <a:br>
              <a:rPr lang="en-US" sz="28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lang="en-US" sz="2800" b="0" i="0" u="sng">
                <a:solidFill>
                  <a:srgbClr val="CC0099"/>
                </a:solidFill>
                <a:latin typeface="Tahoma"/>
                <a:ea typeface="Tahoma"/>
                <a:cs typeface="Tahoma"/>
                <a:sym typeface="Tahoma"/>
              </a:rPr>
              <a:t>path cost?</a:t>
            </a:r>
            <a:r>
              <a:rPr lang="en-US" sz="28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: time to execute</a:t>
            </a:r>
            <a:endParaRPr/>
          </a:p>
        </p:txBody>
      </p:sp>
      <p:pic>
        <p:nvPicPr>
          <p:cNvPr id="349" name="Google Shape;349;p26" descr="stanford-arm+block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76400" y="1295400"/>
            <a:ext cx="5800725" cy="232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27"/>
          <p:cNvSpPr txBox="1">
            <a:spLocks noGrp="1"/>
          </p:cNvSpPr>
          <p:nvPr>
            <p:ph type="title"/>
          </p:nvPr>
        </p:nvSpPr>
        <p:spPr>
          <a:xfrm>
            <a:off x="1150937" y="214312"/>
            <a:ext cx="7793037" cy="852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ahoma"/>
              <a:buNone/>
            </a:pPr>
            <a:r>
              <a:rPr lang="en-US" sz="4400" b="0" i="0" u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Example : N Queens Problem</a:t>
            </a:r>
            <a:endParaRPr/>
          </a:p>
        </p:txBody>
      </p:sp>
      <p:sp>
        <p:nvSpPr>
          <p:cNvPr id="355" name="Google Shape;355;p27"/>
          <p:cNvSpPr txBox="1">
            <a:spLocks noGrp="1"/>
          </p:cNvSpPr>
          <p:nvPr>
            <p:ph type="body" idx="1"/>
          </p:nvPr>
        </p:nvSpPr>
        <p:spPr>
          <a:xfrm>
            <a:off x="304800" y="1524000"/>
            <a:ext cx="8839200" cy="460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920"/>
              <a:buFont typeface="Noto Sans Symbols"/>
              <a:buChar char="■"/>
            </a:pPr>
            <a:r>
              <a:rPr lang="en-US" sz="3200" b="1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States: </a:t>
            </a:r>
            <a:r>
              <a:rPr lang="en-US" sz="32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Any arrangement of 0 to 8 queens on the board is a state.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chemeClr val="folHlink"/>
              </a:buClr>
              <a:buSzPts val="1920"/>
              <a:buFont typeface="Noto Sans Symbols"/>
              <a:buChar char="■"/>
            </a:pPr>
            <a:r>
              <a:rPr lang="en-US" sz="3200" b="0" i="1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US" sz="3200" b="1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Initial state: </a:t>
            </a:r>
            <a:r>
              <a:rPr lang="en-US" sz="32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No queens on the board</a:t>
            </a:r>
            <a:r>
              <a:rPr lang="en-US" sz="4800" b="1" i="0" u="none">
                <a:solidFill>
                  <a:srgbClr val="0A0AFF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folHlink"/>
              </a:buClr>
              <a:buSzPts val="1920"/>
              <a:buFont typeface="Noto Sans Symbols"/>
              <a:buNone/>
            </a:pPr>
            <a:r>
              <a:rPr lang="en-US" sz="32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	64*63* . . </a:t>
            </a:r>
            <a:r>
              <a:rPr lang="en-US" sz="3200" b="0" i="1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*57 </a:t>
            </a:r>
            <a:r>
              <a:rPr lang="en-US" sz="3200" b="1" i="1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= </a:t>
            </a:r>
            <a:r>
              <a:rPr lang="en-US" sz="32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1.8 x 10</a:t>
            </a:r>
            <a:r>
              <a:rPr lang="en-US" sz="3200" b="0" i="0" u="none" baseline="30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14</a:t>
            </a:r>
            <a:r>
              <a:rPr lang="en-US" sz="32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.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folHlink"/>
              </a:buClr>
              <a:buSzPts val="1920"/>
              <a:buFont typeface="Noto Sans Symbols"/>
              <a:buChar char="■"/>
            </a:pPr>
            <a:r>
              <a:rPr lang="en-US" sz="3200" b="0" i="1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US" sz="3200" b="1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Successor function: </a:t>
            </a:r>
            <a:r>
              <a:rPr lang="en-US" sz="32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Add a queen to any empty square. &lt;addQueen(I,j), atQueen(I,j)&gt;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folHlink"/>
              </a:buClr>
              <a:buSzPts val="1920"/>
              <a:buFont typeface="Noto Sans Symbols"/>
              <a:buChar char="■"/>
            </a:pPr>
            <a:r>
              <a:rPr lang="en-US" sz="3200" b="0" i="1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US" sz="3200" b="1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Goal test: 8 </a:t>
            </a:r>
            <a:r>
              <a:rPr lang="en-US" sz="32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queens are on the board, none attacked</a:t>
            </a:r>
            <a:endParaRPr/>
          </a:p>
        </p:txBody>
      </p:sp>
      <p:sp>
        <p:nvSpPr>
          <p:cNvPr id="356" name="Google Shape;356;p27"/>
          <p:cNvSpPr txBox="1"/>
          <p:nvPr/>
        </p:nvSpPr>
        <p:spPr>
          <a:xfrm>
            <a:off x="304800" y="6243637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r>
              <a:rPr lang="en-US"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*</a:t>
            </a:r>
            <a:endParaRPr/>
          </a:p>
        </p:txBody>
      </p:sp>
      <p:sp>
        <p:nvSpPr>
          <p:cNvPr id="357" name="Google Shape;357;p27"/>
          <p:cNvSpPr txBox="1"/>
          <p:nvPr/>
        </p:nvSpPr>
        <p:spPr>
          <a:xfrm>
            <a:off x="3048000" y="6243637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r>
              <a:rPr lang="en-US"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Swati Mali</a:t>
            </a:r>
            <a:endParaRPr/>
          </a:p>
        </p:txBody>
      </p:sp>
      <p:sp>
        <p:nvSpPr>
          <p:cNvPr id="358" name="Google Shape;358;p27"/>
          <p:cNvSpPr txBox="1"/>
          <p:nvPr/>
        </p:nvSpPr>
        <p:spPr>
          <a:xfrm>
            <a:off x="7042150" y="6243637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fld id="{00000000-1234-1234-1234-123412341234}" type="slidenum">
              <a:rPr lang="en-US"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27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28"/>
          <p:cNvSpPr txBox="1">
            <a:spLocks noGrp="1"/>
          </p:cNvSpPr>
          <p:nvPr>
            <p:ph type="ctrTitle"/>
          </p:nvPr>
        </p:nvSpPr>
        <p:spPr>
          <a:xfrm>
            <a:off x="990600" y="1143000"/>
            <a:ext cx="7772400" cy="1462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ahoma"/>
              <a:buNone/>
            </a:pPr>
            <a:r>
              <a:rPr lang="en-US" sz="4400" b="0" i="0" u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Water Jug problem </a:t>
            </a:r>
            <a:endParaRPr/>
          </a:p>
        </p:txBody>
      </p:sp>
      <p:sp>
        <p:nvSpPr>
          <p:cNvPr id="364" name="Google Shape;364;p28"/>
          <p:cNvSpPr txBox="1">
            <a:spLocks noGrp="1"/>
          </p:cNvSpPr>
          <p:nvPr>
            <p:ph type="subTitle" idx="1"/>
          </p:nvPr>
        </p:nvSpPr>
        <p:spPr>
          <a:xfrm>
            <a:off x="1371600" y="33528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20"/>
              <a:buNone/>
            </a:pPr>
            <a:r>
              <a:rPr lang="en-US" sz="32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Rules to create state-space tree</a:t>
            </a:r>
            <a:endParaRPr/>
          </a:p>
        </p:txBody>
      </p:sp>
      <p:sp>
        <p:nvSpPr>
          <p:cNvPr id="365" name="Google Shape;365;p28"/>
          <p:cNvSpPr txBox="1"/>
          <p:nvPr/>
        </p:nvSpPr>
        <p:spPr>
          <a:xfrm>
            <a:off x="9906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Tahoma"/>
              <a:buNone/>
            </a:pPr>
            <a:r>
              <a:rPr lang="en-US" sz="1400" b="0" i="0" u="non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rPr>
              <a:t>*</a:t>
            </a:r>
            <a:endParaRPr/>
          </a:p>
        </p:txBody>
      </p:sp>
      <p:sp>
        <p:nvSpPr>
          <p:cNvPr id="366" name="Google Shape;366;p28"/>
          <p:cNvSpPr txBox="1"/>
          <p:nvPr/>
        </p:nvSpPr>
        <p:spPr>
          <a:xfrm>
            <a:off x="34290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Tahoma"/>
              <a:buNone/>
            </a:pPr>
            <a:r>
              <a:rPr lang="en-US" sz="1400" b="0" i="0" u="non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rPr>
              <a:t>Swati Mali</a:t>
            </a:r>
            <a:endParaRPr/>
          </a:p>
        </p:txBody>
      </p:sp>
      <p:sp>
        <p:nvSpPr>
          <p:cNvPr id="367" name="Google Shape;367;p28"/>
          <p:cNvSpPr txBox="1"/>
          <p:nvPr/>
        </p:nvSpPr>
        <p:spPr>
          <a:xfrm>
            <a:off x="68580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Tahoma"/>
              <a:buNone/>
            </a:pPr>
            <a:fld id="{00000000-1234-1234-1234-123412341234}" type="slidenum">
              <a:rPr lang="en-US" sz="1400" b="0" i="0" u="non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rPr>
              <a:t>28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29"/>
          <p:cNvSpPr txBox="1">
            <a:spLocks noGrp="1"/>
          </p:cNvSpPr>
          <p:nvPr>
            <p:ph type="title"/>
          </p:nvPr>
        </p:nvSpPr>
        <p:spPr>
          <a:xfrm>
            <a:off x="1150937" y="214312"/>
            <a:ext cx="7793037" cy="852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4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73" name="Google Shape;373;p29"/>
          <p:cNvSpPr txBox="1"/>
          <p:nvPr/>
        </p:nvSpPr>
        <p:spPr>
          <a:xfrm>
            <a:off x="304800" y="6243637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r>
              <a:rPr lang="en-US"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*</a:t>
            </a:r>
            <a:endParaRPr/>
          </a:p>
        </p:txBody>
      </p:sp>
      <p:sp>
        <p:nvSpPr>
          <p:cNvPr id="374" name="Google Shape;374;p29"/>
          <p:cNvSpPr txBox="1"/>
          <p:nvPr/>
        </p:nvSpPr>
        <p:spPr>
          <a:xfrm>
            <a:off x="3048000" y="6243637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r>
              <a:rPr lang="en-US"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Swati Mali</a:t>
            </a:r>
            <a:endParaRPr/>
          </a:p>
        </p:txBody>
      </p:sp>
      <p:sp>
        <p:nvSpPr>
          <p:cNvPr id="375" name="Google Shape;375;p29"/>
          <p:cNvSpPr txBox="1"/>
          <p:nvPr/>
        </p:nvSpPr>
        <p:spPr>
          <a:xfrm>
            <a:off x="7042150" y="6243637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fld id="{00000000-1234-1234-1234-123412341234}" type="slidenum">
              <a:rPr lang="en-US"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29</a:t>
            </a:fld>
            <a:endParaRPr/>
          </a:p>
        </p:txBody>
      </p:sp>
      <p:pic>
        <p:nvPicPr>
          <p:cNvPr id="376" name="Google Shape;376;p29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609600" y="93662"/>
            <a:ext cx="8229600" cy="668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3"/>
          <p:cNvSpPr txBox="1">
            <a:spLocks noGrp="1"/>
          </p:cNvSpPr>
          <p:nvPr>
            <p:ph type="title"/>
          </p:nvPr>
        </p:nvSpPr>
        <p:spPr>
          <a:xfrm>
            <a:off x="1150937" y="214312"/>
            <a:ext cx="7793037" cy="852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ahoma"/>
              <a:buNone/>
            </a:pPr>
            <a:r>
              <a:rPr lang="en-US" sz="4400" b="0" i="0" u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Goal based agents</a:t>
            </a:r>
            <a:endParaRPr/>
          </a:p>
        </p:txBody>
      </p:sp>
      <p:sp>
        <p:nvSpPr>
          <p:cNvPr id="134" name="Google Shape;134;p3"/>
          <p:cNvSpPr txBox="1">
            <a:spLocks noGrp="1"/>
          </p:cNvSpPr>
          <p:nvPr>
            <p:ph type="body" idx="1"/>
          </p:nvPr>
        </p:nvSpPr>
        <p:spPr>
          <a:xfrm>
            <a:off x="304800" y="1524000"/>
            <a:ext cx="8650287" cy="460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920"/>
              <a:buFont typeface="Noto Sans Symbols"/>
              <a:buChar char="■"/>
            </a:pPr>
            <a:r>
              <a:rPr lang="en-US" sz="32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Reflex agents base cannot operate well where this mapping would be too large to store and would take too long to learn. 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folHlink"/>
              </a:buClr>
              <a:buSzPts val="1920"/>
              <a:buFont typeface="Noto Sans Symbols"/>
              <a:buChar char="■"/>
            </a:pPr>
            <a:r>
              <a:rPr lang="en-US" sz="32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Goal-based agents, on the other hand, can succeed by considering future actions and the desirability of their outcomes.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folHlink"/>
              </a:buClr>
              <a:buSzPts val="1920"/>
              <a:buFont typeface="Noto Sans Symbols"/>
              <a:buChar char="■"/>
            </a:pPr>
            <a:r>
              <a:rPr lang="en-US" sz="32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Problem-solving agents decide what to do by finding sequences of actions that lead to desirable states.</a:t>
            </a:r>
            <a:endParaRPr/>
          </a:p>
        </p:txBody>
      </p:sp>
      <p:sp>
        <p:nvSpPr>
          <p:cNvPr id="135" name="Google Shape;135;p3"/>
          <p:cNvSpPr txBox="1"/>
          <p:nvPr/>
        </p:nvSpPr>
        <p:spPr>
          <a:xfrm>
            <a:off x="304800" y="6243637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r>
              <a:rPr lang="en-US"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*</a:t>
            </a:r>
            <a:endParaRPr/>
          </a:p>
        </p:txBody>
      </p:sp>
      <p:sp>
        <p:nvSpPr>
          <p:cNvPr id="136" name="Google Shape;136;p3"/>
          <p:cNvSpPr txBox="1"/>
          <p:nvPr/>
        </p:nvSpPr>
        <p:spPr>
          <a:xfrm>
            <a:off x="3048000" y="6243637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r>
              <a:rPr lang="en-US"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Swati Mali</a:t>
            </a:r>
            <a:endParaRPr/>
          </a:p>
        </p:txBody>
      </p:sp>
      <p:sp>
        <p:nvSpPr>
          <p:cNvPr id="137" name="Google Shape;137;p3"/>
          <p:cNvSpPr txBox="1"/>
          <p:nvPr/>
        </p:nvSpPr>
        <p:spPr>
          <a:xfrm>
            <a:off x="7042150" y="6243637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fld id="{00000000-1234-1234-1234-123412341234}" type="slidenum">
              <a:rPr lang="en-US"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3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30"/>
          <p:cNvSpPr txBox="1">
            <a:spLocks noGrp="1"/>
          </p:cNvSpPr>
          <p:nvPr>
            <p:ph type="title"/>
          </p:nvPr>
        </p:nvSpPr>
        <p:spPr>
          <a:xfrm>
            <a:off x="1150937" y="214312"/>
            <a:ext cx="7793037" cy="852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4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82" name="Google Shape;382;p30"/>
          <p:cNvSpPr txBox="1"/>
          <p:nvPr/>
        </p:nvSpPr>
        <p:spPr>
          <a:xfrm>
            <a:off x="304800" y="6243637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r>
              <a:rPr lang="en-US"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*</a:t>
            </a:r>
            <a:endParaRPr/>
          </a:p>
        </p:txBody>
      </p:sp>
      <p:sp>
        <p:nvSpPr>
          <p:cNvPr id="383" name="Google Shape;383;p30"/>
          <p:cNvSpPr txBox="1"/>
          <p:nvPr/>
        </p:nvSpPr>
        <p:spPr>
          <a:xfrm>
            <a:off x="3048000" y="6243637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r>
              <a:rPr lang="en-US"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Swati Mali</a:t>
            </a:r>
            <a:endParaRPr/>
          </a:p>
        </p:txBody>
      </p:sp>
      <p:sp>
        <p:nvSpPr>
          <p:cNvPr id="384" name="Google Shape;384;p30"/>
          <p:cNvSpPr txBox="1"/>
          <p:nvPr/>
        </p:nvSpPr>
        <p:spPr>
          <a:xfrm>
            <a:off x="7042150" y="6243637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fld id="{00000000-1234-1234-1234-123412341234}" type="slidenum">
              <a:rPr lang="en-US"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30</a:t>
            </a:fld>
            <a:endParaRPr/>
          </a:p>
        </p:txBody>
      </p:sp>
      <p:sp>
        <p:nvSpPr>
          <p:cNvPr id="385" name="Google Shape;385;p30"/>
          <p:cNvSpPr txBox="1">
            <a:spLocks noGrp="1"/>
          </p:cNvSpPr>
          <p:nvPr>
            <p:ph type="body" idx="1"/>
          </p:nvPr>
        </p:nvSpPr>
        <p:spPr>
          <a:xfrm>
            <a:off x="304800" y="1524000"/>
            <a:ext cx="8650287" cy="460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220980" algn="l" rtl="0"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920"/>
              <a:buFont typeface="Noto Sans Symbols"/>
              <a:buNone/>
            </a:pPr>
            <a:endParaRPr sz="32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386" name="Google Shape;386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812" y="152400"/>
            <a:ext cx="9120187" cy="663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31"/>
          <p:cNvSpPr txBox="1">
            <a:spLocks noGrp="1"/>
          </p:cNvSpPr>
          <p:nvPr>
            <p:ph type="title"/>
          </p:nvPr>
        </p:nvSpPr>
        <p:spPr>
          <a:xfrm>
            <a:off x="1150937" y="214312"/>
            <a:ext cx="7793037" cy="852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ahoma"/>
              <a:buNone/>
            </a:pPr>
            <a:r>
              <a:rPr lang="en-US" sz="4400" b="0" i="0" u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Real World Problems</a:t>
            </a:r>
            <a:endParaRPr/>
          </a:p>
        </p:txBody>
      </p:sp>
      <p:sp>
        <p:nvSpPr>
          <p:cNvPr id="392" name="Google Shape;392;p31"/>
          <p:cNvSpPr txBox="1">
            <a:spLocks noGrp="1"/>
          </p:cNvSpPr>
          <p:nvPr>
            <p:ph type="body" idx="1"/>
          </p:nvPr>
        </p:nvSpPr>
        <p:spPr>
          <a:xfrm>
            <a:off x="304800" y="1524000"/>
            <a:ext cx="8650287" cy="460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920"/>
              <a:buFont typeface="Noto Sans Symbols"/>
              <a:buChar char="■"/>
            </a:pPr>
            <a:r>
              <a:rPr lang="en-US" sz="32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Route Finding problem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folHlink"/>
              </a:buClr>
              <a:buSzPts val="1920"/>
              <a:buFont typeface="Noto Sans Symbols"/>
              <a:buChar char="■"/>
            </a:pPr>
            <a:r>
              <a:rPr lang="en-US" sz="32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Touring problem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folHlink"/>
              </a:buClr>
              <a:buSzPts val="1920"/>
              <a:buFont typeface="Noto Sans Symbols"/>
              <a:buChar char="■"/>
            </a:pPr>
            <a:r>
              <a:rPr lang="en-US" sz="32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Travelling salesman problem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folHlink"/>
              </a:buClr>
              <a:buSzPts val="1920"/>
              <a:buFont typeface="Noto Sans Symbols"/>
              <a:buChar char="■"/>
            </a:pPr>
            <a:r>
              <a:rPr lang="en-US" sz="32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VLSI Layout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folHlink"/>
              </a:buClr>
              <a:buSzPts val="1920"/>
              <a:buFont typeface="Noto Sans Symbols"/>
              <a:buChar char="■"/>
            </a:pPr>
            <a:r>
              <a:rPr lang="en-US" sz="32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Robot Navigation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folHlink"/>
              </a:buClr>
              <a:buSzPts val="1920"/>
              <a:buFont typeface="Noto Sans Symbols"/>
              <a:buChar char="■"/>
            </a:pPr>
            <a:r>
              <a:rPr lang="en-US" sz="32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Internet searching</a:t>
            </a:r>
            <a:endParaRPr/>
          </a:p>
        </p:txBody>
      </p:sp>
      <p:sp>
        <p:nvSpPr>
          <p:cNvPr id="393" name="Google Shape;393;p31"/>
          <p:cNvSpPr txBox="1"/>
          <p:nvPr/>
        </p:nvSpPr>
        <p:spPr>
          <a:xfrm>
            <a:off x="304800" y="6243637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r>
              <a:rPr lang="en-US"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*</a:t>
            </a:r>
            <a:endParaRPr/>
          </a:p>
        </p:txBody>
      </p:sp>
      <p:sp>
        <p:nvSpPr>
          <p:cNvPr id="394" name="Google Shape;394;p31"/>
          <p:cNvSpPr txBox="1"/>
          <p:nvPr/>
        </p:nvSpPr>
        <p:spPr>
          <a:xfrm>
            <a:off x="3048000" y="6243637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r>
              <a:rPr lang="en-US"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Swati Mali</a:t>
            </a:r>
            <a:endParaRPr/>
          </a:p>
        </p:txBody>
      </p:sp>
      <p:sp>
        <p:nvSpPr>
          <p:cNvPr id="395" name="Google Shape;395;p31"/>
          <p:cNvSpPr txBox="1"/>
          <p:nvPr/>
        </p:nvSpPr>
        <p:spPr>
          <a:xfrm>
            <a:off x="7042150" y="6243637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fld id="{00000000-1234-1234-1234-123412341234}" type="slidenum">
              <a:rPr lang="en-US"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31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32"/>
          <p:cNvSpPr txBox="1">
            <a:spLocks noGrp="1"/>
          </p:cNvSpPr>
          <p:nvPr>
            <p:ph type="title"/>
          </p:nvPr>
        </p:nvSpPr>
        <p:spPr>
          <a:xfrm>
            <a:off x="1150937" y="214312"/>
            <a:ext cx="7793037" cy="852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ahoma"/>
              <a:buNone/>
            </a:pPr>
            <a:r>
              <a:rPr lang="en-US" sz="4400" b="0" i="0" u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Airline Travel problem</a:t>
            </a:r>
            <a:endParaRPr/>
          </a:p>
        </p:txBody>
      </p:sp>
      <p:sp>
        <p:nvSpPr>
          <p:cNvPr id="401" name="Google Shape;401;p32"/>
          <p:cNvSpPr txBox="1">
            <a:spLocks noGrp="1"/>
          </p:cNvSpPr>
          <p:nvPr>
            <p:ph type="body" idx="1"/>
          </p:nvPr>
        </p:nvSpPr>
        <p:spPr>
          <a:xfrm>
            <a:off x="228600" y="1524000"/>
            <a:ext cx="8726487" cy="460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40"/>
              <a:buFont typeface="Noto Sans Symbols"/>
              <a:buChar char="■"/>
            </a:pPr>
            <a:r>
              <a:rPr lang="en-US" sz="2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States: Each is represented by a location (e.g., an airport) and the current time.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folHlink"/>
              </a:buClr>
              <a:buSzPts val="1440"/>
              <a:buFont typeface="Noto Sans Symbols"/>
              <a:buChar char="■"/>
            </a:pPr>
            <a:r>
              <a:rPr lang="en-US" sz="2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Initial state: This is specified by the problem.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folHlink"/>
              </a:buClr>
              <a:buSzPts val="1440"/>
              <a:buFont typeface="Noto Sans Symbols"/>
              <a:buChar char="■"/>
            </a:pPr>
            <a:r>
              <a:rPr lang="en-US" sz="2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Successor function: &lt;Takeflight(X to Z, AtTime(Y)), In(Z)&gt;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folHlink"/>
              </a:buClr>
              <a:buSzPts val="1440"/>
              <a:buFont typeface="Noto Sans Symbols"/>
              <a:buChar char="■"/>
            </a:pPr>
            <a:r>
              <a:rPr lang="en-US" sz="2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Goal test: destination by prespecified time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folHlink"/>
              </a:buClr>
              <a:buSzPts val="1440"/>
              <a:buFont typeface="Noto Sans Symbols"/>
              <a:buChar char="■"/>
            </a:pPr>
            <a:r>
              <a:rPr lang="en-US" sz="2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Path cost: This depends on monetary cost, waiting time, flight time, customs and immigration procedures, seat quality, time of day, type of airplane, frequent-flyer mileage awards, and so on.</a:t>
            </a:r>
            <a:endParaRPr/>
          </a:p>
        </p:txBody>
      </p:sp>
      <p:sp>
        <p:nvSpPr>
          <p:cNvPr id="402" name="Google Shape;402;p32"/>
          <p:cNvSpPr txBox="1"/>
          <p:nvPr/>
        </p:nvSpPr>
        <p:spPr>
          <a:xfrm>
            <a:off x="304800" y="6243637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r>
              <a:rPr lang="en-US"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*</a:t>
            </a:r>
            <a:endParaRPr/>
          </a:p>
        </p:txBody>
      </p:sp>
      <p:sp>
        <p:nvSpPr>
          <p:cNvPr id="403" name="Google Shape;403;p32"/>
          <p:cNvSpPr txBox="1"/>
          <p:nvPr/>
        </p:nvSpPr>
        <p:spPr>
          <a:xfrm>
            <a:off x="3048000" y="6243637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r>
              <a:rPr lang="en-US"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Swati Mali</a:t>
            </a:r>
            <a:endParaRPr/>
          </a:p>
        </p:txBody>
      </p:sp>
      <p:sp>
        <p:nvSpPr>
          <p:cNvPr id="404" name="Google Shape;404;p32"/>
          <p:cNvSpPr txBox="1"/>
          <p:nvPr/>
        </p:nvSpPr>
        <p:spPr>
          <a:xfrm>
            <a:off x="7042150" y="6243637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fld id="{00000000-1234-1234-1234-123412341234}" type="slidenum">
              <a:rPr lang="en-US"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32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33"/>
          <p:cNvSpPr txBox="1"/>
          <p:nvPr/>
        </p:nvSpPr>
        <p:spPr>
          <a:xfrm>
            <a:off x="304800" y="6243637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r>
              <a:rPr lang="en-US"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*</a:t>
            </a:r>
            <a:endParaRPr/>
          </a:p>
        </p:txBody>
      </p:sp>
      <p:sp>
        <p:nvSpPr>
          <p:cNvPr id="410" name="Google Shape;410;p33"/>
          <p:cNvSpPr txBox="1"/>
          <p:nvPr/>
        </p:nvSpPr>
        <p:spPr>
          <a:xfrm>
            <a:off x="3048000" y="6243637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r>
              <a:rPr lang="en-US"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Swati Mali</a:t>
            </a:r>
            <a:endParaRPr/>
          </a:p>
        </p:txBody>
      </p:sp>
      <p:sp>
        <p:nvSpPr>
          <p:cNvPr id="411" name="Google Shape;411;p33"/>
          <p:cNvSpPr txBox="1"/>
          <p:nvPr/>
        </p:nvSpPr>
        <p:spPr>
          <a:xfrm>
            <a:off x="7042150" y="6243637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fld id="{00000000-1234-1234-1234-123412341234}" type="slidenum">
              <a:rPr lang="en-US"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33</a:t>
            </a:fld>
            <a:endParaRPr/>
          </a:p>
        </p:txBody>
      </p:sp>
      <p:sp>
        <p:nvSpPr>
          <p:cNvPr id="412" name="Google Shape;412;p33"/>
          <p:cNvSpPr txBox="1">
            <a:spLocks noGrp="1"/>
          </p:cNvSpPr>
          <p:nvPr>
            <p:ph type="title"/>
          </p:nvPr>
        </p:nvSpPr>
        <p:spPr>
          <a:xfrm>
            <a:off x="1150937" y="214312"/>
            <a:ext cx="7793037" cy="852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ahoma"/>
              <a:buNone/>
            </a:pPr>
            <a:r>
              <a:rPr lang="en-US" sz="4400" b="0" i="0" u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Example: vacuum world</a:t>
            </a:r>
            <a:endParaRPr/>
          </a:p>
        </p:txBody>
      </p:sp>
      <p:sp>
        <p:nvSpPr>
          <p:cNvPr id="413" name="Google Shape;413;p33"/>
          <p:cNvSpPr txBox="1">
            <a:spLocks noGrp="1"/>
          </p:cNvSpPr>
          <p:nvPr>
            <p:ph type="body" idx="1"/>
          </p:nvPr>
        </p:nvSpPr>
        <p:spPr>
          <a:xfrm>
            <a:off x="304800" y="1524000"/>
            <a:ext cx="4243387" cy="460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40"/>
              <a:buFont typeface="Noto Sans Symbols"/>
              <a:buChar char="■"/>
            </a:pPr>
            <a:r>
              <a:rPr lang="en-US" sz="2400" b="0" i="0" u="none">
                <a:solidFill>
                  <a:schemeClr val="accent2"/>
                </a:solidFill>
                <a:latin typeface="Tahoma"/>
                <a:ea typeface="Tahoma"/>
                <a:cs typeface="Tahoma"/>
                <a:sym typeface="Tahoma"/>
              </a:rPr>
              <a:t>Single-state</a:t>
            </a:r>
            <a:r>
              <a:rPr lang="en-US" sz="2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, start in #5. </a:t>
            </a:r>
            <a:r>
              <a:rPr lang="en-US" sz="2400" b="0" i="0" u="sng">
                <a:solidFill>
                  <a:srgbClr val="CC0099"/>
                </a:solidFill>
                <a:latin typeface="Tahoma"/>
                <a:ea typeface="Tahoma"/>
                <a:cs typeface="Tahoma"/>
                <a:sym typeface="Tahoma"/>
              </a:rPr>
              <a:t>Solution?</a:t>
            </a:r>
            <a:r>
              <a:rPr lang="en-US" sz="28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/>
            </a:r>
            <a:br>
              <a:rPr lang="en-US" sz="28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endParaRPr/>
          </a:p>
        </p:txBody>
      </p:sp>
      <p:pic>
        <p:nvPicPr>
          <p:cNvPr id="414" name="Google Shape;414;p33" descr="vacuum2-space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4870450" y="1757362"/>
            <a:ext cx="3925887" cy="329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34"/>
          <p:cNvSpPr txBox="1"/>
          <p:nvPr/>
        </p:nvSpPr>
        <p:spPr>
          <a:xfrm>
            <a:off x="304800" y="6243637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r>
              <a:rPr lang="en-US"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*</a:t>
            </a:r>
            <a:endParaRPr/>
          </a:p>
        </p:txBody>
      </p:sp>
      <p:sp>
        <p:nvSpPr>
          <p:cNvPr id="420" name="Google Shape;420;p34"/>
          <p:cNvSpPr txBox="1"/>
          <p:nvPr/>
        </p:nvSpPr>
        <p:spPr>
          <a:xfrm>
            <a:off x="3048000" y="6243637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r>
              <a:rPr lang="en-US"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Swati Mali</a:t>
            </a:r>
            <a:endParaRPr/>
          </a:p>
        </p:txBody>
      </p:sp>
      <p:sp>
        <p:nvSpPr>
          <p:cNvPr id="421" name="Google Shape;421;p34"/>
          <p:cNvSpPr txBox="1"/>
          <p:nvPr/>
        </p:nvSpPr>
        <p:spPr>
          <a:xfrm>
            <a:off x="7042150" y="6243637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fld id="{00000000-1234-1234-1234-123412341234}" type="slidenum">
              <a:rPr lang="en-US"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34</a:t>
            </a:fld>
            <a:endParaRPr/>
          </a:p>
        </p:txBody>
      </p:sp>
      <p:sp>
        <p:nvSpPr>
          <p:cNvPr id="422" name="Google Shape;422;p34"/>
          <p:cNvSpPr txBox="1">
            <a:spLocks noGrp="1"/>
          </p:cNvSpPr>
          <p:nvPr>
            <p:ph type="title"/>
          </p:nvPr>
        </p:nvSpPr>
        <p:spPr>
          <a:xfrm>
            <a:off x="1150937" y="214312"/>
            <a:ext cx="7793037" cy="852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ahoma"/>
              <a:buNone/>
            </a:pPr>
            <a:r>
              <a:rPr lang="en-US" sz="4400" b="0" i="0" u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Example: vacuum world</a:t>
            </a:r>
            <a:endParaRPr/>
          </a:p>
        </p:txBody>
      </p:sp>
      <p:sp>
        <p:nvSpPr>
          <p:cNvPr id="423" name="Google Shape;423;p34"/>
          <p:cNvSpPr txBox="1">
            <a:spLocks noGrp="1"/>
          </p:cNvSpPr>
          <p:nvPr>
            <p:ph type="body" idx="1"/>
          </p:nvPr>
        </p:nvSpPr>
        <p:spPr>
          <a:xfrm>
            <a:off x="304800" y="1524000"/>
            <a:ext cx="8650287" cy="460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40"/>
              <a:buFont typeface="Noto Sans Symbols"/>
              <a:buChar char="■"/>
            </a:pPr>
            <a:r>
              <a:rPr lang="en-US" sz="2400" b="0" i="0" u="none">
                <a:solidFill>
                  <a:schemeClr val="accent2"/>
                </a:solidFill>
                <a:latin typeface="Tahoma"/>
                <a:ea typeface="Tahoma"/>
                <a:cs typeface="Tahoma"/>
                <a:sym typeface="Tahoma"/>
              </a:rPr>
              <a:t>Single-state</a:t>
            </a:r>
            <a:r>
              <a:rPr lang="en-US" sz="2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, start in #5. </a:t>
            </a:r>
            <a:br>
              <a:rPr lang="en-US" sz="2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lang="en-US" sz="2400" b="0" i="0" u="sng">
                <a:solidFill>
                  <a:srgbClr val="CC0099"/>
                </a:solidFill>
                <a:latin typeface="Tahoma"/>
                <a:ea typeface="Tahoma"/>
                <a:cs typeface="Tahoma"/>
                <a:sym typeface="Tahoma"/>
              </a:rPr>
              <a:t>Solution?</a:t>
            </a:r>
            <a:r>
              <a:rPr lang="en-US" sz="2400" b="0" i="0" u="none">
                <a:solidFill>
                  <a:srgbClr val="CC0099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US" sz="2400" b="0" i="1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[Right, Suck]</a:t>
            </a:r>
            <a:r>
              <a:rPr lang="en-US" sz="2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/>
            </a:r>
            <a:br>
              <a:rPr lang="en-US" sz="2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endParaRPr/>
          </a:p>
          <a:p>
            <a:pPr marL="2057400" lvl="4" indent="-1778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</a:pPr>
            <a:endParaRPr sz="1600" b="0" i="0" u="none">
              <a:solidFill>
                <a:schemeClr val="accent2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34290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folHlink"/>
              </a:buClr>
              <a:buSzPts val="1440"/>
              <a:buFont typeface="Noto Sans Symbols"/>
              <a:buChar char="■"/>
            </a:pPr>
            <a:r>
              <a:rPr lang="en-US" sz="2400" b="0" i="0" u="none">
                <a:solidFill>
                  <a:schemeClr val="accent2"/>
                </a:solidFill>
                <a:latin typeface="Tahoma"/>
                <a:ea typeface="Tahoma"/>
                <a:cs typeface="Tahoma"/>
                <a:sym typeface="Tahoma"/>
              </a:rPr>
              <a:t>Sensorless, </a:t>
            </a:r>
            <a:r>
              <a:rPr lang="en-US" sz="2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start in </a:t>
            </a:r>
            <a:br>
              <a:rPr lang="en-US" sz="2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lang="en-US" sz="2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{</a:t>
            </a:r>
            <a:r>
              <a:rPr lang="en-US" sz="2400" b="0" i="1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1,2,3,4,5,6,7,8</a:t>
            </a:r>
            <a:r>
              <a:rPr lang="en-US" sz="2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}</a:t>
            </a:r>
            <a:r>
              <a:rPr lang="en-US" sz="2400" b="0" i="1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US" sz="2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e.g., </a:t>
            </a:r>
            <a:br>
              <a:rPr lang="en-US" sz="2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lang="en-US" sz="2400" b="0" i="1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Right </a:t>
            </a:r>
            <a:r>
              <a:rPr lang="en-US" sz="2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goes to {</a:t>
            </a:r>
            <a:r>
              <a:rPr lang="en-US" sz="2400" b="0" i="1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2,4,6,8</a:t>
            </a:r>
            <a:r>
              <a:rPr lang="en-US" sz="2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} </a:t>
            </a:r>
            <a:br>
              <a:rPr lang="en-US" sz="2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lang="en-US" sz="2400" b="0" i="0" u="sng">
                <a:solidFill>
                  <a:srgbClr val="CC0099"/>
                </a:solidFill>
                <a:latin typeface="Tahoma"/>
                <a:ea typeface="Tahoma"/>
                <a:cs typeface="Tahoma"/>
                <a:sym typeface="Tahoma"/>
              </a:rPr>
              <a:t>Solution?</a:t>
            </a:r>
            <a:r>
              <a:rPr lang="en-US" sz="2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/>
            </a:r>
            <a:br>
              <a:rPr lang="en-US" sz="2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endParaRPr/>
          </a:p>
        </p:txBody>
      </p:sp>
      <p:pic>
        <p:nvPicPr>
          <p:cNvPr id="424" name="Google Shape;424;p34" descr="vacuum2-spa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00600" y="1828800"/>
            <a:ext cx="3733800" cy="324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35"/>
          <p:cNvSpPr txBox="1"/>
          <p:nvPr/>
        </p:nvSpPr>
        <p:spPr>
          <a:xfrm>
            <a:off x="304800" y="6243637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r>
              <a:rPr lang="en-US"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*</a:t>
            </a:r>
            <a:endParaRPr/>
          </a:p>
        </p:txBody>
      </p:sp>
      <p:sp>
        <p:nvSpPr>
          <p:cNvPr id="430" name="Google Shape;430;p35"/>
          <p:cNvSpPr txBox="1"/>
          <p:nvPr/>
        </p:nvSpPr>
        <p:spPr>
          <a:xfrm>
            <a:off x="3048000" y="6243637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r>
              <a:rPr lang="en-US"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Swati Mali</a:t>
            </a:r>
            <a:endParaRPr/>
          </a:p>
        </p:txBody>
      </p:sp>
      <p:sp>
        <p:nvSpPr>
          <p:cNvPr id="431" name="Google Shape;431;p35"/>
          <p:cNvSpPr txBox="1"/>
          <p:nvPr/>
        </p:nvSpPr>
        <p:spPr>
          <a:xfrm>
            <a:off x="7042150" y="6243637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fld id="{00000000-1234-1234-1234-123412341234}" type="slidenum">
              <a:rPr lang="en-US"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35</a:t>
            </a:fld>
            <a:endParaRPr/>
          </a:p>
        </p:txBody>
      </p:sp>
      <p:sp>
        <p:nvSpPr>
          <p:cNvPr id="432" name="Google Shape;432;p35"/>
          <p:cNvSpPr txBox="1">
            <a:spLocks noGrp="1"/>
          </p:cNvSpPr>
          <p:nvPr>
            <p:ph type="title"/>
          </p:nvPr>
        </p:nvSpPr>
        <p:spPr>
          <a:xfrm>
            <a:off x="1150937" y="214312"/>
            <a:ext cx="7793037" cy="852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ahoma"/>
              <a:buNone/>
            </a:pPr>
            <a:r>
              <a:rPr lang="en-US" sz="4400" b="0" i="0" u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Example: vacuum world</a:t>
            </a:r>
            <a:endParaRPr/>
          </a:p>
        </p:txBody>
      </p:sp>
      <p:sp>
        <p:nvSpPr>
          <p:cNvPr id="433" name="Google Shape;433;p35"/>
          <p:cNvSpPr txBox="1">
            <a:spLocks noGrp="1"/>
          </p:cNvSpPr>
          <p:nvPr>
            <p:ph type="body" idx="1"/>
          </p:nvPr>
        </p:nvSpPr>
        <p:spPr>
          <a:xfrm>
            <a:off x="304800" y="1524000"/>
            <a:ext cx="8650287" cy="460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40"/>
              <a:buFont typeface="Noto Sans Symbols"/>
              <a:buChar char="■"/>
            </a:pPr>
            <a:r>
              <a:rPr lang="en-US" sz="2400" b="0" i="0" u="none">
                <a:solidFill>
                  <a:schemeClr val="accent2"/>
                </a:solidFill>
                <a:latin typeface="Tahoma"/>
                <a:ea typeface="Tahoma"/>
                <a:cs typeface="Tahoma"/>
                <a:sym typeface="Tahoma"/>
              </a:rPr>
              <a:t>	Sensorless, </a:t>
            </a:r>
            <a:r>
              <a:rPr lang="en-US" sz="2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start in </a:t>
            </a:r>
            <a:br>
              <a:rPr lang="en-US" sz="2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lang="en-US" sz="2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{</a:t>
            </a:r>
            <a:r>
              <a:rPr lang="en-US" sz="2400" b="0" i="1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1,2,3,4,5,6,7,8</a:t>
            </a:r>
            <a:r>
              <a:rPr lang="en-US" sz="2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}</a:t>
            </a:r>
            <a:r>
              <a:rPr lang="en-US" sz="2400" b="0" i="1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US" sz="2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e.g., </a:t>
            </a:r>
            <a:br>
              <a:rPr lang="en-US" sz="2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lang="en-US" sz="2400" b="0" i="1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Right </a:t>
            </a:r>
            <a:r>
              <a:rPr lang="en-US" sz="2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goes to {</a:t>
            </a:r>
            <a:r>
              <a:rPr lang="en-US" sz="2400" b="0" i="1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2,4,6,8</a:t>
            </a:r>
            <a:r>
              <a:rPr lang="en-US" sz="2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} </a:t>
            </a:r>
            <a:br>
              <a:rPr lang="en-US" sz="2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lang="en-US" sz="2400" b="0" i="0" u="sng">
                <a:solidFill>
                  <a:srgbClr val="CC0099"/>
                </a:solidFill>
                <a:latin typeface="Tahoma"/>
                <a:ea typeface="Tahoma"/>
                <a:cs typeface="Tahoma"/>
                <a:sym typeface="Tahoma"/>
              </a:rPr>
              <a:t>Solution?</a:t>
            </a:r>
            <a:r>
              <a:rPr lang="en-US" sz="2400" b="0" i="0" u="none">
                <a:solidFill>
                  <a:srgbClr val="CC0099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br>
              <a:rPr lang="en-US" sz="2400" b="0" i="0" u="none">
                <a:solidFill>
                  <a:srgbClr val="CC0099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lang="en-US" sz="2400" b="0" i="1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[Right,Suck,Left,Suck]</a:t>
            </a:r>
            <a:r>
              <a:rPr lang="en-US" sz="32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/>
            </a:r>
            <a:br>
              <a:rPr lang="en-US" sz="32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lang="en-US" sz="2400" b="0" i="0" u="none">
                <a:solidFill>
                  <a:schemeClr val="accent2"/>
                </a:solidFill>
                <a:latin typeface="Tahoma"/>
                <a:ea typeface="Tahoma"/>
                <a:cs typeface="Tahoma"/>
                <a:sym typeface="Tahoma"/>
              </a:rPr>
              <a:t>Contingency</a:t>
            </a:r>
            <a:r>
              <a:rPr lang="en-US" sz="2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Noto Sans Symbols"/>
              <a:buChar char="■"/>
            </a:pPr>
            <a:r>
              <a:rPr lang="en-US" sz="20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Nondeterministic: </a:t>
            </a:r>
            <a:r>
              <a:rPr lang="en-US" sz="2000" b="0" i="1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Suck</a:t>
            </a:r>
            <a:r>
              <a:rPr lang="en-US" sz="20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may </a:t>
            </a:r>
            <a:br>
              <a:rPr lang="en-US" sz="20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lang="en-US" sz="20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dirty a clean carpet</a:t>
            </a: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Noto Sans Symbols"/>
              <a:buChar char="■"/>
            </a:pPr>
            <a:r>
              <a:rPr lang="en-US" sz="20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Partially observable: location, dirt at current location.</a:t>
            </a: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Noto Sans Symbols"/>
              <a:buChar char="■"/>
            </a:pPr>
            <a:r>
              <a:rPr lang="en-US" sz="20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Percept: </a:t>
            </a:r>
            <a:r>
              <a:rPr lang="en-US" sz="2000" b="0" i="1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[L, Clean],</a:t>
            </a:r>
            <a:r>
              <a:rPr lang="en-US" sz="20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i.e., start in #5 or #7</a:t>
            </a:r>
            <a:br>
              <a:rPr lang="en-US" sz="20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lang="en-US" sz="2400" b="0" i="0" u="sng">
                <a:solidFill>
                  <a:srgbClr val="CC0099"/>
                </a:solidFill>
                <a:latin typeface="Tahoma"/>
                <a:ea typeface="Tahoma"/>
                <a:cs typeface="Tahoma"/>
                <a:sym typeface="Tahoma"/>
              </a:rPr>
              <a:t>Solution?</a:t>
            </a:r>
            <a:r>
              <a:rPr lang="en-US" sz="2400" b="0" i="0" u="none">
                <a:solidFill>
                  <a:srgbClr val="CC0099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br>
              <a:rPr lang="en-US" sz="2400" b="0" i="0" u="none">
                <a:solidFill>
                  <a:srgbClr val="CC0099"/>
                </a:solidFill>
                <a:latin typeface="Tahoma"/>
                <a:ea typeface="Tahoma"/>
                <a:cs typeface="Tahoma"/>
                <a:sym typeface="Tahoma"/>
              </a:rPr>
            </a:br>
            <a:endParaRPr/>
          </a:p>
        </p:txBody>
      </p:sp>
      <p:pic>
        <p:nvPicPr>
          <p:cNvPr id="434" name="Google Shape;434;p35" descr="vacuum2-spa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29200" y="1219200"/>
            <a:ext cx="3733800" cy="324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36"/>
          <p:cNvSpPr txBox="1"/>
          <p:nvPr/>
        </p:nvSpPr>
        <p:spPr>
          <a:xfrm>
            <a:off x="304800" y="6243637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r>
              <a:rPr lang="en-US"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*</a:t>
            </a:r>
            <a:endParaRPr/>
          </a:p>
        </p:txBody>
      </p:sp>
      <p:sp>
        <p:nvSpPr>
          <p:cNvPr id="440" name="Google Shape;440;p36"/>
          <p:cNvSpPr txBox="1"/>
          <p:nvPr/>
        </p:nvSpPr>
        <p:spPr>
          <a:xfrm>
            <a:off x="3048000" y="6243637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r>
              <a:rPr lang="en-US"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Swati Mali</a:t>
            </a:r>
            <a:endParaRPr/>
          </a:p>
        </p:txBody>
      </p:sp>
      <p:sp>
        <p:nvSpPr>
          <p:cNvPr id="441" name="Google Shape;441;p36"/>
          <p:cNvSpPr txBox="1"/>
          <p:nvPr/>
        </p:nvSpPr>
        <p:spPr>
          <a:xfrm>
            <a:off x="7042150" y="6243637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fld id="{00000000-1234-1234-1234-123412341234}" type="slidenum">
              <a:rPr lang="en-US"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36</a:t>
            </a:fld>
            <a:endParaRPr/>
          </a:p>
        </p:txBody>
      </p:sp>
      <p:sp>
        <p:nvSpPr>
          <p:cNvPr id="442" name="Google Shape;442;p36"/>
          <p:cNvSpPr txBox="1">
            <a:spLocks noGrp="1"/>
          </p:cNvSpPr>
          <p:nvPr>
            <p:ph type="title"/>
          </p:nvPr>
        </p:nvSpPr>
        <p:spPr>
          <a:xfrm>
            <a:off x="1150937" y="214312"/>
            <a:ext cx="7793037" cy="852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ahoma"/>
              <a:buNone/>
            </a:pPr>
            <a:r>
              <a:rPr lang="en-US" sz="4400" b="0" i="0" u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Example: vacuum world</a:t>
            </a:r>
            <a:endParaRPr/>
          </a:p>
        </p:txBody>
      </p:sp>
      <p:sp>
        <p:nvSpPr>
          <p:cNvPr id="443" name="Google Shape;443;p36"/>
          <p:cNvSpPr txBox="1">
            <a:spLocks noGrp="1"/>
          </p:cNvSpPr>
          <p:nvPr>
            <p:ph type="body" idx="1"/>
          </p:nvPr>
        </p:nvSpPr>
        <p:spPr>
          <a:xfrm>
            <a:off x="304800" y="1524000"/>
            <a:ext cx="8650287" cy="460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40"/>
              <a:buFont typeface="Noto Sans Symbols"/>
              <a:buChar char="■"/>
            </a:pPr>
            <a:r>
              <a:rPr lang="en-US" sz="2400" b="0" i="0" u="none">
                <a:solidFill>
                  <a:schemeClr val="accent2"/>
                </a:solidFill>
                <a:latin typeface="Tahoma"/>
                <a:ea typeface="Tahoma"/>
                <a:cs typeface="Tahoma"/>
                <a:sym typeface="Tahoma"/>
              </a:rPr>
              <a:t>	Sensorless, </a:t>
            </a:r>
            <a:r>
              <a:rPr lang="en-US" sz="2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start in </a:t>
            </a:r>
            <a:br>
              <a:rPr lang="en-US" sz="2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lang="en-US" sz="2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{</a:t>
            </a:r>
            <a:r>
              <a:rPr lang="en-US" sz="2400" b="0" i="1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1,2,3,4,5,6,7,8</a:t>
            </a:r>
            <a:r>
              <a:rPr lang="en-US" sz="2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}</a:t>
            </a:r>
            <a:r>
              <a:rPr lang="en-US" sz="2400" b="0" i="1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US" sz="2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e.g., </a:t>
            </a:r>
            <a:br>
              <a:rPr lang="en-US" sz="2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lang="en-US" sz="2400" b="0" i="1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Right </a:t>
            </a:r>
            <a:r>
              <a:rPr lang="en-US" sz="2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goes to {</a:t>
            </a:r>
            <a:r>
              <a:rPr lang="en-US" sz="2400" b="0" i="1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2,4,6,8</a:t>
            </a:r>
            <a:r>
              <a:rPr lang="en-US" sz="2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} </a:t>
            </a:r>
            <a:br>
              <a:rPr lang="en-US" sz="2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lang="en-US" sz="2400" b="0" i="0" u="sng">
                <a:solidFill>
                  <a:srgbClr val="CC0099"/>
                </a:solidFill>
                <a:latin typeface="Tahoma"/>
                <a:ea typeface="Tahoma"/>
                <a:cs typeface="Tahoma"/>
                <a:sym typeface="Tahoma"/>
              </a:rPr>
              <a:t>Solution?</a:t>
            </a:r>
            <a:r>
              <a:rPr lang="en-US" sz="2400" b="0" i="0" u="none">
                <a:solidFill>
                  <a:srgbClr val="CC0099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br>
              <a:rPr lang="en-US" sz="2400" b="0" i="0" u="none">
                <a:solidFill>
                  <a:srgbClr val="CC0099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lang="en-US" sz="2400" b="0" i="1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[Right,Suck,Left,Suck]</a:t>
            </a:r>
            <a:r>
              <a:rPr lang="en-US" sz="32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/>
            </a:r>
            <a:br>
              <a:rPr lang="en-US" sz="32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lang="en-US" sz="2400" b="0" i="0" u="none">
                <a:solidFill>
                  <a:schemeClr val="accent2"/>
                </a:solidFill>
                <a:latin typeface="Tahoma"/>
                <a:ea typeface="Tahoma"/>
                <a:cs typeface="Tahoma"/>
                <a:sym typeface="Tahoma"/>
              </a:rPr>
              <a:t>Contingency</a:t>
            </a:r>
            <a:r>
              <a:rPr lang="en-US" sz="2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Noto Sans Symbols"/>
              <a:buChar char="■"/>
            </a:pPr>
            <a:r>
              <a:rPr lang="en-US" sz="20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Nondeterministic: </a:t>
            </a:r>
            <a:r>
              <a:rPr lang="en-US" sz="2000" b="0" i="1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Suck</a:t>
            </a:r>
            <a:r>
              <a:rPr lang="en-US" sz="20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may </a:t>
            </a:r>
            <a:br>
              <a:rPr lang="en-US" sz="20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lang="en-US" sz="20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dirty a clean carpet</a:t>
            </a: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Noto Sans Symbols"/>
              <a:buChar char="■"/>
            </a:pPr>
            <a:r>
              <a:rPr lang="en-US" sz="20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Partially observable: location, dirt at current location.</a:t>
            </a: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Noto Sans Symbols"/>
              <a:buChar char="■"/>
            </a:pPr>
            <a:r>
              <a:rPr lang="en-US" sz="20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Percept: </a:t>
            </a:r>
            <a:r>
              <a:rPr lang="en-US" sz="2000" b="0" i="1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[L, Clean],</a:t>
            </a:r>
            <a:r>
              <a:rPr lang="en-US" sz="20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i.e., start in #5 or #7</a:t>
            </a:r>
            <a:br>
              <a:rPr lang="en-US" sz="20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lang="en-US" sz="2400" b="0" i="0" u="sng">
                <a:solidFill>
                  <a:srgbClr val="CC0099"/>
                </a:solidFill>
                <a:latin typeface="Tahoma"/>
                <a:ea typeface="Tahoma"/>
                <a:cs typeface="Tahoma"/>
                <a:sym typeface="Tahoma"/>
              </a:rPr>
              <a:t>Solution?</a:t>
            </a:r>
            <a:r>
              <a:rPr lang="en-US" sz="2400" b="0" i="0" u="none">
                <a:solidFill>
                  <a:srgbClr val="CC0099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US" sz="2400" b="0" i="1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[Right, </a:t>
            </a:r>
            <a:r>
              <a:rPr lang="en-US" sz="2400" b="1" i="1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if</a:t>
            </a:r>
            <a:r>
              <a:rPr lang="en-US" sz="2400" b="0" i="1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dirt </a:t>
            </a:r>
            <a:r>
              <a:rPr lang="en-US" sz="2400" b="1" i="1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then </a:t>
            </a:r>
            <a:r>
              <a:rPr lang="en-US" sz="2400" b="0" i="1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Suck]</a:t>
            </a:r>
            <a:endParaRPr/>
          </a:p>
        </p:txBody>
      </p:sp>
      <p:pic>
        <p:nvPicPr>
          <p:cNvPr id="444" name="Google Shape;444;p36" descr="vacuum2-spa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40325" y="1312862"/>
            <a:ext cx="3733800" cy="324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37"/>
          <p:cNvSpPr txBox="1"/>
          <p:nvPr/>
        </p:nvSpPr>
        <p:spPr>
          <a:xfrm>
            <a:off x="304800" y="6243637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r>
              <a:rPr lang="en-US"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*</a:t>
            </a:r>
            <a:endParaRPr/>
          </a:p>
        </p:txBody>
      </p:sp>
      <p:sp>
        <p:nvSpPr>
          <p:cNvPr id="450" name="Google Shape;450;p37"/>
          <p:cNvSpPr txBox="1"/>
          <p:nvPr/>
        </p:nvSpPr>
        <p:spPr>
          <a:xfrm>
            <a:off x="3048000" y="6243637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r>
              <a:rPr lang="en-US"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Swati Mali</a:t>
            </a:r>
            <a:endParaRPr/>
          </a:p>
        </p:txBody>
      </p:sp>
      <p:sp>
        <p:nvSpPr>
          <p:cNvPr id="451" name="Google Shape;451;p37"/>
          <p:cNvSpPr txBox="1"/>
          <p:nvPr/>
        </p:nvSpPr>
        <p:spPr>
          <a:xfrm>
            <a:off x="7042150" y="6243637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fld id="{00000000-1234-1234-1234-123412341234}" type="slidenum">
              <a:rPr lang="en-US"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37</a:t>
            </a:fld>
            <a:endParaRPr/>
          </a:p>
        </p:txBody>
      </p:sp>
      <p:sp>
        <p:nvSpPr>
          <p:cNvPr id="452" name="Google Shape;452;p37"/>
          <p:cNvSpPr txBox="1">
            <a:spLocks noGrp="1"/>
          </p:cNvSpPr>
          <p:nvPr>
            <p:ph type="title"/>
          </p:nvPr>
        </p:nvSpPr>
        <p:spPr>
          <a:xfrm>
            <a:off x="1150937" y="214312"/>
            <a:ext cx="7793037" cy="852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ahoma"/>
              <a:buNone/>
            </a:pPr>
            <a:r>
              <a:rPr lang="en-US" sz="4400" b="0" i="0" u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Tree search algorithms</a:t>
            </a:r>
            <a:endParaRPr/>
          </a:p>
        </p:txBody>
      </p:sp>
      <p:sp>
        <p:nvSpPr>
          <p:cNvPr id="453" name="Google Shape;453;p37"/>
          <p:cNvSpPr txBox="1">
            <a:spLocks noGrp="1"/>
          </p:cNvSpPr>
          <p:nvPr>
            <p:ph type="body" idx="1"/>
          </p:nvPr>
        </p:nvSpPr>
        <p:spPr>
          <a:xfrm>
            <a:off x="0" y="1524000"/>
            <a:ext cx="8955087" cy="460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920"/>
              <a:buFont typeface="Noto Sans Symbols"/>
              <a:buChar char="■"/>
            </a:pPr>
            <a:r>
              <a:rPr lang="en-US" sz="32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Basic idea:</a:t>
            </a: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320"/>
              <a:buFont typeface="Noto Sans Symbols"/>
              <a:buChar char="■"/>
            </a:pPr>
            <a:r>
              <a:rPr lang="en-US" sz="2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offline, simulated exploration of state space by generating successors of already-explored states (a.k.a.~</a:t>
            </a:r>
            <a:r>
              <a:rPr lang="en-US" sz="2400" b="0" i="0" u="none">
                <a:solidFill>
                  <a:srgbClr val="FF0000"/>
                </a:solidFill>
                <a:latin typeface="Tahoma"/>
                <a:ea typeface="Tahoma"/>
                <a:cs typeface="Tahoma"/>
                <a:sym typeface="Tahoma"/>
              </a:rPr>
              <a:t>expanding</a:t>
            </a:r>
            <a:r>
              <a:rPr lang="en-US" sz="2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states)</a:t>
            </a: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320"/>
              <a:buFont typeface="Noto Sans Symbols"/>
              <a:buChar char="■"/>
            </a:pPr>
            <a:r>
              <a:rPr lang="en-US" sz="2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Choice of which node to expand is determined by strategy</a:t>
            </a:r>
            <a:br>
              <a:rPr lang="en-US" sz="2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endParaRPr/>
          </a:p>
        </p:txBody>
      </p:sp>
      <p:pic>
        <p:nvPicPr>
          <p:cNvPr id="454" name="Google Shape;454;p37"/>
          <p:cNvPicPr preferRelativeResize="0"/>
          <p:nvPr/>
        </p:nvPicPr>
        <p:blipFill rotWithShape="1">
          <a:blip r:embed="rId3">
            <a:alphaModFix/>
          </a:blip>
          <a:srcRect l="14843" t="37500" r="3124" b="28125"/>
          <a:stretch/>
        </p:blipFill>
        <p:spPr>
          <a:xfrm>
            <a:off x="533400" y="3733800"/>
            <a:ext cx="8001000" cy="251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38"/>
          <p:cNvSpPr txBox="1"/>
          <p:nvPr/>
        </p:nvSpPr>
        <p:spPr>
          <a:xfrm>
            <a:off x="304800" y="6243637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r>
              <a:rPr lang="en-US"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*</a:t>
            </a:r>
            <a:endParaRPr/>
          </a:p>
        </p:txBody>
      </p:sp>
      <p:sp>
        <p:nvSpPr>
          <p:cNvPr id="460" name="Google Shape;460;p38"/>
          <p:cNvSpPr txBox="1"/>
          <p:nvPr/>
        </p:nvSpPr>
        <p:spPr>
          <a:xfrm>
            <a:off x="3048000" y="6243637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r>
              <a:rPr lang="en-US"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Swati Mali</a:t>
            </a:r>
            <a:endParaRPr/>
          </a:p>
        </p:txBody>
      </p:sp>
      <p:sp>
        <p:nvSpPr>
          <p:cNvPr id="461" name="Google Shape;461;p38"/>
          <p:cNvSpPr txBox="1"/>
          <p:nvPr/>
        </p:nvSpPr>
        <p:spPr>
          <a:xfrm>
            <a:off x="7042150" y="6243637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fld id="{00000000-1234-1234-1234-123412341234}" type="slidenum">
              <a:rPr lang="en-US"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38</a:t>
            </a:fld>
            <a:endParaRPr/>
          </a:p>
        </p:txBody>
      </p:sp>
      <p:sp>
        <p:nvSpPr>
          <p:cNvPr id="462" name="Google Shape;462;p38"/>
          <p:cNvSpPr txBox="1">
            <a:spLocks noGrp="1"/>
          </p:cNvSpPr>
          <p:nvPr>
            <p:ph type="title"/>
          </p:nvPr>
        </p:nvSpPr>
        <p:spPr>
          <a:xfrm>
            <a:off x="1150937" y="214312"/>
            <a:ext cx="7793037" cy="852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ahoma"/>
              <a:buNone/>
            </a:pPr>
            <a:r>
              <a:rPr lang="en-US" sz="4400" b="0" i="0" u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Tree search example</a:t>
            </a:r>
            <a:endParaRPr/>
          </a:p>
        </p:txBody>
      </p:sp>
      <p:pic>
        <p:nvPicPr>
          <p:cNvPr id="463" name="Google Shape;463;p38" descr="search-map1c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3400" y="1371600"/>
            <a:ext cx="7832725" cy="220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39"/>
          <p:cNvSpPr txBox="1"/>
          <p:nvPr/>
        </p:nvSpPr>
        <p:spPr>
          <a:xfrm>
            <a:off x="304800" y="6243637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r>
              <a:rPr lang="en-US"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*</a:t>
            </a:r>
            <a:endParaRPr/>
          </a:p>
        </p:txBody>
      </p:sp>
      <p:sp>
        <p:nvSpPr>
          <p:cNvPr id="469" name="Google Shape;469;p39"/>
          <p:cNvSpPr txBox="1"/>
          <p:nvPr/>
        </p:nvSpPr>
        <p:spPr>
          <a:xfrm>
            <a:off x="3048000" y="6243637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r>
              <a:rPr lang="en-US"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Swati Mali</a:t>
            </a:r>
            <a:endParaRPr/>
          </a:p>
        </p:txBody>
      </p:sp>
      <p:sp>
        <p:nvSpPr>
          <p:cNvPr id="470" name="Google Shape;470;p39"/>
          <p:cNvSpPr txBox="1"/>
          <p:nvPr/>
        </p:nvSpPr>
        <p:spPr>
          <a:xfrm>
            <a:off x="7042150" y="6243637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fld id="{00000000-1234-1234-1234-123412341234}" type="slidenum">
              <a:rPr lang="en-US"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39</a:t>
            </a:fld>
            <a:endParaRPr/>
          </a:p>
        </p:txBody>
      </p:sp>
      <p:pic>
        <p:nvPicPr>
          <p:cNvPr id="471" name="Google Shape;471;p39" descr="search-map2c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-34925" y="1676400"/>
            <a:ext cx="9283700" cy="2290762"/>
          </a:xfrm>
          <a:prstGeom prst="rect">
            <a:avLst/>
          </a:prstGeom>
          <a:noFill/>
          <a:ln>
            <a:noFill/>
          </a:ln>
        </p:spPr>
      </p:pic>
      <p:sp>
        <p:nvSpPr>
          <p:cNvPr id="472" name="Google Shape;472;p39"/>
          <p:cNvSpPr txBox="1">
            <a:spLocks noGrp="1"/>
          </p:cNvSpPr>
          <p:nvPr>
            <p:ph type="title"/>
          </p:nvPr>
        </p:nvSpPr>
        <p:spPr>
          <a:xfrm>
            <a:off x="1150937" y="214312"/>
            <a:ext cx="7793037" cy="852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ahoma"/>
              <a:buNone/>
            </a:pPr>
            <a:r>
              <a:rPr lang="en-US" sz="4400" b="0" i="0" u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Tree search example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4"/>
          <p:cNvSpPr txBox="1">
            <a:spLocks noGrp="1"/>
          </p:cNvSpPr>
          <p:nvPr>
            <p:ph type="title"/>
          </p:nvPr>
        </p:nvSpPr>
        <p:spPr>
          <a:xfrm>
            <a:off x="1150937" y="214312"/>
            <a:ext cx="7793037" cy="852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ahoma"/>
              <a:buNone/>
            </a:pPr>
            <a:r>
              <a:rPr lang="en-US" sz="4400" b="0" i="0" u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Uninformed Vs informed</a:t>
            </a:r>
            <a:endParaRPr/>
          </a:p>
        </p:txBody>
      </p:sp>
      <p:sp>
        <p:nvSpPr>
          <p:cNvPr id="143" name="Google Shape;143;p4"/>
          <p:cNvSpPr txBox="1">
            <a:spLocks noGrp="1"/>
          </p:cNvSpPr>
          <p:nvPr>
            <p:ph type="body" idx="1"/>
          </p:nvPr>
        </p:nvSpPr>
        <p:spPr>
          <a:xfrm>
            <a:off x="304800" y="1524000"/>
            <a:ext cx="8650287" cy="460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920"/>
              <a:buFont typeface="Noto Sans Symbols"/>
              <a:buChar char="■"/>
            </a:pPr>
            <a:r>
              <a:rPr lang="en-US" sz="32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The algorithms are uninformed, in the sense that they are given no information about the problem other than its definition. 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folHlink"/>
              </a:buClr>
              <a:buSzPts val="1920"/>
              <a:buFont typeface="Noto Sans Symbols"/>
              <a:buChar char="■"/>
            </a:pPr>
            <a:r>
              <a:rPr lang="en-US" sz="32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Informed search algorithms are the ones that have some idea of where to look for solutions.</a:t>
            </a:r>
            <a:endParaRPr/>
          </a:p>
        </p:txBody>
      </p:sp>
      <p:sp>
        <p:nvSpPr>
          <p:cNvPr id="144" name="Google Shape;144;p4"/>
          <p:cNvSpPr txBox="1"/>
          <p:nvPr/>
        </p:nvSpPr>
        <p:spPr>
          <a:xfrm>
            <a:off x="304800" y="6243637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r>
              <a:rPr lang="en-US"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*</a:t>
            </a:r>
            <a:endParaRPr/>
          </a:p>
        </p:txBody>
      </p:sp>
      <p:sp>
        <p:nvSpPr>
          <p:cNvPr id="145" name="Google Shape;145;p4"/>
          <p:cNvSpPr txBox="1"/>
          <p:nvPr/>
        </p:nvSpPr>
        <p:spPr>
          <a:xfrm>
            <a:off x="3048000" y="6243637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r>
              <a:rPr lang="en-US"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Swati Mali</a:t>
            </a:r>
            <a:endParaRPr/>
          </a:p>
        </p:txBody>
      </p:sp>
      <p:sp>
        <p:nvSpPr>
          <p:cNvPr id="146" name="Google Shape;146;p4"/>
          <p:cNvSpPr txBox="1"/>
          <p:nvPr/>
        </p:nvSpPr>
        <p:spPr>
          <a:xfrm>
            <a:off x="7042150" y="6243637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fld id="{00000000-1234-1234-1234-123412341234}" type="slidenum">
              <a:rPr lang="en-US"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4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40"/>
          <p:cNvSpPr txBox="1"/>
          <p:nvPr/>
        </p:nvSpPr>
        <p:spPr>
          <a:xfrm>
            <a:off x="304800" y="6243637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r>
              <a:rPr lang="en-US"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*</a:t>
            </a:r>
            <a:endParaRPr/>
          </a:p>
        </p:txBody>
      </p:sp>
      <p:sp>
        <p:nvSpPr>
          <p:cNvPr id="478" name="Google Shape;478;p40"/>
          <p:cNvSpPr txBox="1"/>
          <p:nvPr/>
        </p:nvSpPr>
        <p:spPr>
          <a:xfrm>
            <a:off x="3048000" y="6243637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r>
              <a:rPr lang="en-US"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Swati Mali</a:t>
            </a:r>
            <a:endParaRPr/>
          </a:p>
        </p:txBody>
      </p:sp>
      <p:sp>
        <p:nvSpPr>
          <p:cNvPr id="479" name="Google Shape;479;p40"/>
          <p:cNvSpPr txBox="1"/>
          <p:nvPr/>
        </p:nvSpPr>
        <p:spPr>
          <a:xfrm>
            <a:off x="7042150" y="6243637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fld id="{00000000-1234-1234-1234-123412341234}" type="slidenum">
              <a:rPr lang="en-US"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40</a:t>
            </a:fld>
            <a:endParaRPr/>
          </a:p>
        </p:txBody>
      </p:sp>
      <p:pic>
        <p:nvPicPr>
          <p:cNvPr id="480" name="Google Shape;480;p40" descr="search-map3c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430212" y="1671637"/>
            <a:ext cx="8356600" cy="2062162"/>
          </a:xfrm>
          <a:prstGeom prst="rect">
            <a:avLst/>
          </a:prstGeom>
          <a:noFill/>
          <a:ln>
            <a:noFill/>
          </a:ln>
        </p:spPr>
      </p:pic>
      <p:sp>
        <p:nvSpPr>
          <p:cNvPr id="481" name="Google Shape;481;p40"/>
          <p:cNvSpPr txBox="1">
            <a:spLocks noGrp="1"/>
          </p:cNvSpPr>
          <p:nvPr>
            <p:ph type="title"/>
          </p:nvPr>
        </p:nvSpPr>
        <p:spPr>
          <a:xfrm>
            <a:off x="1150937" y="214312"/>
            <a:ext cx="7793037" cy="852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ahoma"/>
              <a:buNone/>
            </a:pPr>
            <a:r>
              <a:rPr lang="en-US" sz="4400" b="0" i="0" u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Tree search example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41"/>
          <p:cNvSpPr txBox="1"/>
          <p:nvPr/>
        </p:nvSpPr>
        <p:spPr>
          <a:xfrm>
            <a:off x="304800" y="6243637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r>
              <a:rPr lang="en-US"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*</a:t>
            </a:r>
            <a:endParaRPr/>
          </a:p>
        </p:txBody>
      </p:sp>
      <p:sp>
        <p:nvSpPr>
          <p:cNvPr id="487" name="Google Shape;487;p41"/>
          <p:cNvSpPr txBox="1"/>
          <p:nvPr/>
        </p:nvSpPr>
        <p:spPr>
          <a:xfrm>
            <a:off x="3048000" y="6243637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r>
              <a:rPr lang="en-US"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Swati Mali</a:t>
            </a:r>
            <a:endParaRPr/>
          </a:p>
        </p:txBody>
      </p:sp>
      <p:sp>
        <p:nvSpPr>
          <p:cNvPr id="488" name="Google Shape;488;p41"/>
          <p:cNvSpPr txBox="1"/>
          <p:nvPr/>
        </p:nvSpPr>
        <p:spPr>
          <a:xfrm>
            <a:off x="7042150" y="6243637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fld id="{00000000-1234-1234-1234-123412341234}" type="slidenum">
              <a:rPr lang="en-US"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41</a:t>
            </a:fld>
            <a:endParaRPr/>
          </a:p>
        </p:txBody>
      </p:sp>
      <p:sp>
        <p:nvSpPr>
          <p:cNvPr id="489" name="Google Shape;489;p41"/>
          <p:cNvSpPr txBox="1">
            <a:spLocks noGrp="1"/>
          </p:cNvSpPr>
          <p:nvPr>
            <p:ph type="title"/>
          </p:nvPr>
        </p:nvSpPr>
        <p:spPr>
          <a:xfrm>
            <a:off x="1150937" y="214312"/>
            <a:ext cx="7793037" cy="852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Tahoma"/>
              <a:buNone/>
            </a:pPr>
            <a:r>
              <a:rPr lang="en-US" sz="3600" b="0" i="0" u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Implementation: general tree search</a:t>
            </a:r>
            <a:endParaRPr/>
          </a:p>
        </p:txBody>
      </p:sp>
      <p:pic>
        <p:nvPicPr>
          <p:cNvPr id="490" name="Google Shape;490;p41"/>
          <p:cNvPicPr preferRelativeResize="0"/>
          <p:nvPr/>
        </p:nvPicPr>
        <p:blipFill rotWithShape="1">
          <a:blip r:embed="rId3">
            <a:alphaModFix/>
          </a:blip>
          <a:srcRect l="14843" t="18750" r="3124" b="9374"/>
          <a:stretch/>
        </p:blipFill>
        <p:spPr>
          <a:xfrm>
            <a:off x="990600" y="1600200"/>
            <a:ext cx="7315200" cy="480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42"/>
          <p:cNvSpPr txBox="1"/>
          <p:nvPr/>
        </p:nvSpPr>
        <p:spPr>
          <a:xfrm>
            <a:off x="304800" y="6243637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r>
              <a:rPr lang="en-US"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*</a:t>
            </a:r>
            <a:endParaRPr/>
          </a:p>
        </p:txBody>
      </p:sp>
      <p:sp>
        <p:nvSpPr>
          <p:cNvPr id="496" name="Google Shape;496;p42"/>
          <p:cNvSpPr txBox="1"/>
          <p:nvPr/>
        </p:nvSpPr>
        <p:spPr>
          <a:xfrm>
            <a:off x="3048000" y="6243637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r>
              <a:rPr lang="en-US"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Swati Mali</a:t>
            </a:r>
            <a:endParaRPr/>
          </a:p>
        </p:txBody>
      </p:sp>
      <p:sp>
        <p:nvSpPr>
          <p:cNvPr id="497" name="Google Shape;497;p42"/>
          <p:cNvSpPr txBox="1"/>
          <p:nvPr/>
        </p:nvSpPr>
        <p:spPr>
          <a:xfrm>
            <a:off x="7042150" y="6243637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fld id="{00000000-1234-1234-1234-123412341234}" type="slidenum">
              <a:rPr lang="en-US"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42</a:t>
            </a:fld>
            <a:endParaRPr/>
          </a:p>
        </p:txBody>
      </p:sp>
      <p:sp>
        <p:nvSpPr>
          <p:cNvPr id="498" name="Google Shape;498;p42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Tahoma"/>
              <a:buNone/>
            </a:pPr>
            <a:r>
              <a:rPr lang="en-US" sz="3600" b="0" i="0" u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Implementation: states vs. nodes</a:t>
            </a:r>
            <a:endParaRPr/>
          </a:p>
        </p:txBody>
      </p:sp>
      <p:sp>
        <p:nvSpPr>
          <p:cNvPr id="499" name="Google Shape;499;p42"/>
          <p:cNvSpPr txBox="1">
            <a:spLocks noGrp="1"/>
          </p:cNvSpPr>
          <p:nvPr>
            <p:ph type="body" idx="1"/>
          </p:nvPr>
        </p:nvSpPr>
        <p:spPr>
          <a:xfrm>
            <a:off x="304800" y="1524000"/>
            <a:ext cx="8650287" cy="460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40"/>
              <a:buFont typeface="Noto Sans Symbols"/>
              <a:buChar char="■"/>
            </a:pPr>
            <a:r>
              <a:rPr lang="en-US" sz="2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 </a:t>
            </a:r>
            <a:r>
              <a:rPr lang="en-US" sz="2400" b="0" i="0" u="none">
                <a:solidFill>
                  <a:srgbClr val="FF0000"/>
                </a:solidFill>
                <a:latin typeface="Tahoma"/>
                <a:ea typeface="Tahoma"/>
                <a:cs typeface="Tahoma"/>
                <a:sym typeface="Tahoma"/>
              </a:rPr>
              <a:t>state</a:t>
            </a:r>
            <a:r>
              <a:rPr lang="en-US" sz="2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is a (representation of) a physical configuration</a:t>
            </a:r>
            <a:endParaRPr/>
          </a:p>
          <a:p>
            <a:pPr marL="342900" lvl="0" indent="-342900" algn="l" rtl="0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Clr>
                <a:schemeClr val="folHlink"/>
              </a:buClr>
              <a:buSzPts val="1440"/>
              <a:buFont typeface="Noto Sans Symbols"/>
              <a:buChar char="■"/>
            </a:pPr>
            <a:r>
              <a:rPr lang="en-US" sz="2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 </a:t>
            </a:r>
            <a:r>
              <a:rPr lang="en-US" sz="2400" b="0" i="0" u="none">
                <a:solidFill>
                  <a:srgbClr val="FF0000"/>
                </a:solidFill>
                <a:latin typeface="Tahoma"/>
                <a:ea typeface="Tahoma"/>
                <a:cs typeface="Tahoma"/>
                <a:sym typeface="Tahoma"/>
              </a:rPr>
              <a:t>node</a:t>
            </a:r>
            <a:r>
              <a:rPr lang="en-US" sz="2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is a data structure constituting part of a search tree includes </a:t>
            </a:r>
            <a:r>
              <a:rPr lang="en-US" sz="2400" b="0" i="0" u="none">
                <a:solidFill>
                  <a:srgbClr val="FF0000"/>
                </a:solidFill>
                <a:latin typeface="Tahoma"/>
                <a:ea typeface="Tahoma"/>
                <a:cs typeface="Tahoma"/>
                <a:sym typeface="Tahoma"/>
              </a:rPr>
              <a:t>state</a:t>
            </a:r>
            <a:r>
              <a:rPr lang="en-US" sz="2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, </a:t>
            </a:r>
            <a:r>
              <a:rPr lang="en-US" sz="2400" b="0" i="0" u="none">
                <a:solidFill>
                  <a:srgbClr val="FF0000"/>
                </a:solidFill>
                <a:latin typeface="Tahoma"/>
                <a:ea typeface="Tahoma"/>
                <a:cs typeface="Tahoma"/>
                <a:sym typeface="Tahoma"/>
              </a:rPr>
              <a:t>parent node</a:t>
            </a:r>
            <a:r>
              <a:rPr lang="en-US" sz="2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, </a:t>
            </a:r>
            <a:r>
              <a:rPr lang="en-US" sz="2400" b="0" i="0" u="none">
                <a:solidFill>
                  <a:srgbClr val="FF0000"/>
                </a:solidFill>
                <a:latin typeface="Tahoma"/>
                <a:ea typeface="Tahoma"/>
                <a:cs typeface="Tahoma"/>
                <a:sym typeface="Tahoma"/>
              </a:rPr>
              <a:t>action</a:t>
            </a:r>
            <a:r>
              <a:rPr lang="en-US" sz="2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, </a:t>
            </a:r>
            <a:r>
              <a:rPr lang="en-US" sz="2400" b="0" i="0" u="none">
                <a:solidFill>
                  <a:srgbClr val="FF0000"/>
                </a:solidFill>
                <a:latin typeface="Tahoma"/>
                <a:ea typeface="Tahoma"/>
                <a:cs typeface="Tahoma"/>
                <a:sym typeface="Tahoma"/>
              </a:rPr>
              <a:t>path cost</a:t>
            </a:r>
            <a:r>
              <a:rPr lang="en-US" sz="2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US" sz="2400" b="0" i="1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g(x)</a:t>
            </a:r>
            <a:r>
              <a:rPr lang="en-US" sz="2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, </a:t>
            </a:r>
            <a:r>
              <a:rPr lang="en-US" sz="2400" b="0" i="0" u="none">
                <a:solidFill>
                  <a:srgbClr val="FF0000"/>
                </a:solidFill>
                <a:latin typeface="Tahoma"/>
                <a:ea typeface="Tahoma"/>
                <a:cs typeface="Tahoma"/>
                <a:sym typeface="Tahoma"/>
              </a:rPr>
              <a:t>depth</a:t>
            </a:r>
            <a:endParaRPr/>
          </a:p>
          <a:p>
            <a:pPr marL="342900" lvl="0" indent="-251459" algn="l" rtl="0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Clr>
                <a:schemeClr val="folHlink"/>
              </a:buClr>
              <a:buSzPts val="1440"/>
              <a:buFont typeface="Noto Sans Symbols"/>
              <a:buNone/>
            </a:pPr>
            <a:endParaRPr sz="2400" b="0" i="0" u="none">
              <a:solidFill>
                <a:srgbClr val="FF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342900" lvl="0" indent="-251459" algn="l" rtl="0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Clr>
                <a:schemeClr val="folHlink"/>
              </a:buClr>
              <a:buSzPts val="1440"/>
              <a:buFont typeface="Noto Sans Symbols"/>
              <a:buNone/>
            </a:pPr>
            <a:endParaRPr sz="2400" b="0" i="0" u="none">
              <a:solidFill>
                <a:srgbClr val="FF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342900" lvl="0" indent="-251459" algn="l" rtl="0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Clr>
                <a:schemeClr val="folHlink"/>
              </a:buClr>
              <a:buSzPts val="1440"/>
              <a:buFont typeface="Noto Sans Symbols"/>
              <a:buNone/>
            </a:pPr>
            <a:endParaRPr sz="2400" b="0" i="0" u="none">
              <a:solidFill>
                <a:srgbClr val="FF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342900" lvl="0" indent="-251459" algn="l" rtl="0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Clr>
                <a:schemeClr val="folHlink"/>
              </a:buClr>
              <a:buSzPts val="1440"/>
              <a:buFont typeface="Noto Sans Symbols"/>
              <a:buNone/>
            </a:pPr>
            <a:endParaRPr sz="2400" b="0" i="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342900" lvl="0" indent="-251459" algn="l" rtl="0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Clr>
                <a:schemeClr val="folHlink"/>
              </a:buClr>
              <a:buSzPts val="1440"/>
              <a:buFont typeface="Noto Sans Symbols"/>
              <a:buNone/>
            </a:pPr>
            <a:endParaRPr sz="2400" b="0" i="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342900" lvl="0" indent="-251459" algn="l" rtl="0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Clr>
                <a:schemeClr val="folHlink"/>
              </a:buClr>
              <a:buSzPts val="1440"/>
              <a:buFont typeface="Noto Sans Symbols"/>
              <a:buNone/>
            </a:pPr>
            <a:endParaRPr sz="2400" b="0" i="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342900" lvl="0" indent="-342900" algn="l" rtl="0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Clr>
                <a:schemeClr val="folHlink"/>
              </a:buClr>
              <a:buSzPts val="1440"/>
              <a:buFont typeface="Noto Sans Symbols"/>
              <a:buChar char="■"/>
            </a:pPr>
            <a:r>
              <a:rPr lang="en-US" sz="2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The </a:t>
            </a:r>
            <a:r>
              <a:rPr lang="en-US" sz="2400" b="0" i="0" u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Expand</a:t>
            </a:r>
            <a:r>
              <a:rPr lang="en-US" sz="2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function creates new nodes, filling in the various fields and using the </a:t>
            </a:r>
            <a:r>
              <a:rPr lang="en-US" sz="2400" b="0" i="0" u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SuccessorFn</a:t>
            </a:r>
            <a:r>
              <a:rPr lang="en-US" sz="2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of the problem to create the corresponding states.</a:t>
            </a:r>
            <a:endParaRPr/>
          </a:p>
        </p:txBody>
      </p:sp>
      <p:pic>
        <p:nvPicPr>
          <p:cNvPr id="500" name="Google Shape;500;p42" descr="state-vs-nod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81200" y="2590800"/>
            <a:ext cx="4981575" cy="2124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43"/>
          <p:cNvSpPr txBox="1"/>
          <p:nvPr/>
        </p:nvSpPr>
        <p:spPr>
          <a:xfrm>
            <a:off x="304800" y="6243637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r>
              <a:rPr lang="en-US"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*</a:t>
            </a:r>
            <a:endParaRPr/>
          </a:p>
        </p:txBody>
      </p:sp>
      <p:sp>
        <p:nvSpPr>
          <p:cNvPr id="506" name="Google Shape;506;p43"/>
          <p:cNvSpPr txBox="1"/>
          <p:nvPr/>
        </p:nvSpPr>
        <p:spPr>
          <a:xfrm>
            <a:off x="3048000" y="6243637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r>
              <a:rPr lang="en-US"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Swati Mali</a:t>
            </a:r>
            <a:endParaRPr/>
          </a:p>
        </p:txBody>
      </p:sp>
      <p:sp>
        <p:nvSpPr>
          <p:cNvPr id="507" name="Google Shape;507;p43"/>
          <p:cNvSpPr txBox="1"/>
          <p:nvPr/>
        </p:nvSpPr>
        <p:spPr>
          <a:xfrm>
            <a:off x="7042150" y="6243637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fld id="{00000000-1234-1234-1234-123412341234}" type="slidenum">
              <a:rPr lang="en-US"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43</a:t>
            </a:fld>
            <a:endParaRPr/>
          </a:p>
        </p:txBody>
      </p:sp>
      <p:sp>
        <p:nvSpPr>
          <p:cNvPr id="508" name="Google Shape;508;p43"/>
          <p:cNvSpPr txBox="1">
            <a:spLocks noGrp="1"/>
          </p:cNvSpPr>
          <p:nvPr>
            <p:ph type="title"/>
          </p:nvPr>
        </p:nvSpPr>
        <p:spPr>
          <a:xfrm>
            <a:off x="1150937" y="214312"/>
            <a:ext cx="7793037" cy="852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ahoma"/>
              <a:buNone/>
            </a:pPr>
            <a:r>
              <a:rPr lang="en-US" sz="4400" b="0" i="0" u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Search strategies</a:t>
            </a:r>
            <a:endParaRPr/>
          </a:p>
        </p:txBody>
      </p:sp>
      <p:sp>
        <p:nvSpPr>
          <p:cNvPr id="509" name="Google Shape;509;p43"/>
          <p:cNvSpPr txBox="1">
            <a:spLocks noGrp="1"/>
          </p:cNvSpPr>
          <p:nvPr>
            <p:ph type="body" idx="1"/>
          </p:nvPr>
        </p:nvSpPr>
        <p:spPr>
          <a:xfrm>
            <a:off x="304800" y="1524000"/>
            <a:ext cx="8650287" cy="460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40"/>
              <a:buFont typeface="Noto Sans Symbols"/>
              <a:buChar char="■"/>
            </a:pPr>
            <a:r>
              <a:rPr lang="en-US" sz="2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 search strategy is defined by picking the </a:t>
            </a:r>
            <a:r>
              <a:rPr lang="en-US" sz="2400" b="0" i="0" u="none">
                <a:solidFill>
                  <a:srgbClr val="FF0000"/>
                </a:solidFill>
                <a:latin typeface="Tahoma"/>
                <a:ea typeface="Tahoma"/>
                <a:cs typeface="Tahoma"/>
                <a:sym typeface="Tahoma"/>
              </a:rPr>
              <a:t>order of node expansion</a:t>
            </a:r>
            <a:endParaRPr/>
          </a:p>
          <a:p>
            <a:pPr marL="342900" lvl="0" indent="-3429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folHlink"/>
              </a:buClr>
              <a:buSzPts val="1440"/>
              <a:buFont typeface="Noto Sans Symbols"/>
              <a:buChar char="■"/>
            </a:pPr>
            <a:r>
              <a:rPr lang="en-US" sz="2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Strategies are evaluated along the following dimensions:</a:t>
            </a:r>
            <a:endParaRPr/>
          </a:p>
          <a:p>
            <a:pPr marL="742950" lvl="1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Noto Sans Symbols"/>
              <a:buChar char="■"/>
            </a:pPr>
            <a:r>
              <a:rPr lang="en-US" sz="2000" b="0" i="0" u="none">
                <a:solidFill>
                  <a:schemeClr val="accent2"/>
                </a:solidFill>
                <a:latin typeface="Tahoma"/>
                <a:ea typeface="Tahoma"/>
                <a:cs typeface="Tahoma"/>
                <a:sym typeface="Tahoma"/>
              </a:rPr>
              <a:t>completeness</a:t>
            </a:r>
            <a:r>
              <a:rPr lang="en-US" sz="20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: does it always find a solution if one exists?</a:t>
            </a:r>
            <a:endParaRPr/>
          </a:p>
          <a:p>
            <a:pPr marL="742950" lvl="1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Noto Sans Symbols"/>
              <a:buChar char="■"/>
            </a:pPr>
            <a:r>
              <a:rPr lang="en-US" sz="2000" b="0" i="0" u="none">
                <a:solidFill>
                  <a:schemeClr val="accent2"/>
                </a:solidFill>
                <a:latin typeface="Tahoma"/>
                <a:ea typeface="Tahoma"/>
                <a:cs typeface="Tahoma"/>
                <a:sym typeface="Tahoma"/>
              </a:rPr>
              <a:t>time complexity</a:t>
            </a:r>
            <a:r>
              <a:rPr lang="en-US" sz="20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: number of nodes generated</a:t>
            </a:r>
            <a:endParaRPr/>
          </a:p>
          <a:p>
            <a:pPr marL="742950" lvl="1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Noto Sans Symbols"/>
              <a:buChar char="■"/>
            </a:pPr>
            <a:r>
              <a:rPr lang="en-US" sz="2000" b="0" i="0" u="none">
                <a:solidFill>
                  <a:schemeClr val="accent2"/>
                </a:solidFill>
                <a:latin typeface="Tahoma"/>
                <a:ea typeface="Tahoma"/>
                <a:cs typeface="Tahoma"/>
                <a:sym typeface="Tahoma"/>
              </a:rPr>
              <a:t>space complexity</a:t>
            </a:r>
            <a:r>
              <a:rPr lang="en-US" sz="20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: maximum number of nodes in memory</a:t>
            </a:r>
            <a:endParaRPr/>
          </a:p>
          <a:p>
            <a:pPr marL="742950" lvl="1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Noto Sans Symbols"/>
              <a:buChar char="■"/>
            </a:pPr>
            <a:r>
              <a:rPr lang="en-US" sz="2000" b="0" i="0" u="none">
                <a:solidFill>
                  <a:schemeClr val="accent2"/>
                </a:solidFill>
                <a:latin typeface="Tahoma"/>
                <a:ea typeface="Tahoma"/>
                <a:cs typeface="Tahoma"/>
                <a:sym typeface="Tahoma"/>
              </a:rPr>
              <a:t>optimality</a:t>
            </a:r>
            <a:r>
              <a:rPr lang="en-US" sz="20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: does it always find a least-cost solution?</a:t>
            </a:r>
            <a:endParaRPr/>
          </a:p>
          <a:p>
            <a:pPr marL="742950" lvl="1" indent="-215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Noto Sans Symbols"/>
              <a:buNone/>
            </a:pPr>
            <a:endParaRPr sz="2000" b="0" i="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342900" lvl="0" indent="-3429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folHlink"/>
              </a:buClr>
              <a:buSzPts val="1440"/>
              <a:buFont typeface="Noto Sans Symbols"/>
              <a:buChar char="■"/>
            </a:pPr>
            <a:r>
              <a:rPr lang="en-US" sz="2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Time and space complexity are measured in terms of </a:t>
            </a:r>
            <a:endParaRPr/>
          </a:p>
          <a:p>
            <a:pPr marL="742950" lvl="1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Noto Sans Symbols"/>
              <a:buChar char="■"/>
            </a:pPr>
            <a:r>
              <a:rPr lang="en-US" sz="2000" b="0" i="1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b:</a:t>
            </a:r>
            <a:r>
              <a:rPr lang="en-US" sz="20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maximum branching factor of the search tree</a:t>
            </a:r>
            <a:endParaRPr/>
          </a:p>
          <a:p>
            <a:pPr marL="742950" lvl="1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Noto Sans Symbols"/>
              <a:buChar char="■"/>
            </a:pPr>
            <a:r>
              <a:rPr lang="en-US" sz="2000" b="0" i="1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d: </a:t>
            </a:r>
            <a:r>
              <a:rPr lang="en-US" sz="20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depth of the least-cost solution</a:t>
            </a:r>
            <a:endParaRPr/>
          </a:p>
          <a:p>
            <a:pPr marL="742950" lvl="1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Noto Sans Symbols"/>
              <a:buChar char="■"/>
            </a:pPr>
            <a:r>
              <a:rPr lang="en-US" sz="2000" b="0" i="1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m</a:t>
            </a:r>
            <a:r>
              <a:rPr lang="en-US" sz="20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: maximum depth of the state space (may be ∞)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44"/>
          <p:cNvSpPr txBox="1"/>
          <p:nvPr/>
        </p:nvSpPr>
        <p:spPr>
          <a:xfrm>
            <a:off x="304800" y="6243637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r>
              <a:rPr lang="en-US"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*</a:t>
            </a:r>
            <a:endParaRPr/>
          </a:p>
        </p:txBody>
      </p:sp>
      <p:sp>
        <p:nvSpPr>
          <p:cNvPr id="515" name="Google Shape;515;p44"/>
          <p:cNvSpPr txBox="1"/>
          <p:nvPr/>
        </p:nvSpPr>
        <p:spPr>
          <a:xfrm>
            <a:off x="3048000" y="6243637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r>
              <a:rPr lang="en-US"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Swati Mali</a:t>
            </a:r>
            <a:endParaRPr/>
          </a:p>
        </p:txBody>
      </p:sp>
      <p:sp>
        <p:nvSpPr>
          <p:cNvPr id="516" name="Google Shape;516;p44"/>
          <p:cNvSpPr txBox="1"/>
          <p:nvPr/>
        </p:nvSpPr>
        <p:spPr>
          <a:xfrm>
            <a:off x="7042150" y="6243637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fld id="{00000000-1234-1234-1234-123412341234}" type="slidenum">
              <a:rPr lang="en-US"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44</a:t>
            </a:fld>
            <a:endParaRPr/>
          </a:p>
        </p:txBody>
      </p:sp>
      <p:sp>
        <p:nvSpPr>
          <p:cNvPr id="517" name="Google Shape;517;p44"/>
          <p:cNvSpPr txBox="1">
            <a:spLocks noGrp="1"/>
          </p:cNvSpPr>
          <p:nvPr>
            <p:ph type="title"/>
          </p:nvPr>
        </p:nvSpPr>
        <p:spPr>
          <a:xfrm>
            <a:off x="1150937" y="214312"/>
            <a:ext cx="7793037" cy="852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ahoma"/>
              <a:buNone/>
            </a:pPr>
            <a:r>
              <a:rPr lang="en-US" sz="4400" b="0" i="0" u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Uninformed search strategies</a:t>
            </a:r>
            <a:endParaRPr/>
          </a:p>
        </p:txBody>
      </p:sp>
      <p:sp>
        <p:nvSpPr>
          <p:cNvPr id="518" name="Google Shape;518;p44"/>
          <p:cNvSpPr txBox="1">
            <a:spLocks noGrp="1"/>
          </p:cNvSpPr>
          <p:nvPr>
            <p:ph type="body" idx="1"/>
          </p:nvPr>
        </p:nvSpPr>
        <p:spPr>
          <a:xfrm>
            <a:off x="304800" y="1524000"/>
            <a:ext cx="8650287" cy="460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20"/>
              <a:buNone/>
            </a:pPr>
            <a:r>
              <a:rPr lang="en-US" sz="32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Use only the information available in the problem definition</a:t>
            </a:r>
            <a:endParaRPr/>
          </a:p>
          <a:p>
            <a:pPr marL="0" lvl="0" indent="-12192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folHlink"/>
              </a:buClr>
              <a:buSzPts val="1920"/>
              <a:buFont typeface="Noto Sans Symbols"/>
              <a:buChar char="■"/>
            </a:pPr>
            <a:r>
              <a:rPr lang="en-US" sz="32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Breadth-first search</a:t>
            </a:r>
            <a:br>
              <a:rPr lang="en-US" sz="32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lang="en-US" sz="32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Uniform-cost search</a:t>
            </a:r>
            <a:br>
              <a:rPr lang="en-US" sz="32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lang="en-US" sz="32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Depth-first search</a:t>
            </a:r>
            <a:br>
              <a:rPr lang="en-US" sz="32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lang="en-US" sz="32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Depth-limited search</a:t>
            </a:r>
            <a:br>
              <a:rPr lang="en-US" sz="32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lang="en-US" sz="32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Iterative deepening search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45"/>
          <p:cNvSpPr txBox="1"/>
          <p:nvPr/>
        </p:nvSpPr>
        <p:spPr>
          <a:xfrm>
            <a:off x="304800" y="6243637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r>
              <a:rPr lang="en-US"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*</a:t>
            </a:r>
            <a:endParaRPr/>
          </a:p>
        </p:txBody>
      </p:sp>
      <p:sp>
        <p:nvSpPr>
          <p:cNvPr id="524" name="Google Shape;524;p45"/>
          <p:cNvSpPr txBox="1"/>
          <p:nvPr/>
        </p:nvSpPr>
        <p:spPr>
          <a:xfrm>
            <a:off x="3048000" y="6243637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r>
              <a:rPr lang="en-US"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Swati Mali</a:t>
            </a:r>
            <a:endParaRPr/>
          </a:p>
        </p:txBody>
      </p:sp>
      <p:sp>
        <p:nvSpPr>
          <p:cNvPr id="525" name="Google Shape;525;p45"/>
          <p:cNvSpPr txBox="1"/>
          <p:nvPr/>
        </p:nvSpPr>
        <p:spPr>
          <a:xfrm>
            <a:off x="7042150" y="6243637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fld id="{00000000-1234-1234-1234-123412341234}" type="slidenum">
              <a:rPr lang="en-US"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45</a:t>
            </a:fld>
            <a:endParaRPr/>
          </a:p>
        </p:txBody>
      </p:sp>
      <p:sp>
        <p:nvSpPr>
          <p:cNvPr id="526" name="Google Shape;526;p45"/>
          <p:cNvSpPr txBox="1">
            <a:spLocks noGrp="1"/>
          </p:cNvSpPr>
          <p:nvPr>
            <p:ph type="title"/>
          </p:nvPr>
        </p:nvSpPr>
        <p:spPr>
          <a:xfrm>
            <a:off x="1150937" y="214312"/>
            <a:ext cx="7793037" cy="852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ahoma"/>
              <a:buNone/>
            </a:pPr>
            <a:r>
              <a:rPr lang="en-US" sz="4400" b="0" i="0" u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Breadth-first search</a:t>
            </a:r>
            <a:endParaRPr/>
          </a:p>
        </p:txBody>
      </p:sp>
      <p:sp>
        <p:nvSpPr>
          <p:cNvPr id="527" name="Google Shape;527;p45"/>
          <p:cNvSpPr txBox="1">
            <a:spLocks noGrp="1"/>
          </p:cNvSpPr>
          <p:nvPr>
            <p:ph type="body" idx="1"/>
          </p:nvPr>
        </p:nvSpPr>
        <p:spPr>
          <a:xfrm>
            <a:off x="304800" y="1524000"/>
            <a:ext cx="8650287" cy="460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920"/>
              <a:buFont typeface="Noto Sans Symbols"/>
              <a:buChar char="■"/>
            </a:pPr>
            <a:r>
              <a:rPr lang="en-US" sz="32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Expand shallowest unexpanded node</a:t>
            </a:r>
            <a:br>
              <a:rPr lang="en-US" sz="32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lang="en-US" sz="3200" b="0" i="0" u="none">
                <a:solidFill>
                  <a:schemeClr val="accent2"/>
                </a:solidFill>
                <a:latin typeface="Tahoma"/>
                <a:ea typeface="Tahoma"/>
                <a:cs typeface="Tahoma"/>
                <a:sym typeface="Tahoma"/>
              </a:rPr>
              <a:t>Implementation</a:t>
            </a:r>
            <a:r>
              <a:rPr lang="en-US" sz="32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:</a:t>
            </a: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hlink"/>
              </a:buClr>
              <a:buSzPts val="1540"/>
              <a:buFont typeface="Noto Sans Symbols"/>
              <a:buChar char="■"/>
            </a:pPr>
            <a:r>
              <a:rPr lang="en-US" sz="2800" b="0" i="1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fringe</a:t>
            </a:r>
            <a:r>
              <a:rPr lang="en-US" sz="28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is a FIFO queue, i.e., new successors go at end</a:t>
            </a:r>
            <a:endParaRPr/>
          </a:p>
        </p:txBody>
      </p:sp>
      <p:pic>
        <p:nvPicPr>
          <p:cNvPr id="528" name="Google Shape;528;p45" descr="bfs-progress1c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38400" y="3657600"/>
            <a:ext cx="4267200" cy="28178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46"/>
          <p:cNvSpPr txBox="1"/>
          <p:nvPr/>
        </p:nvSpPr>
        <p:spPr>
          <a:xfrm>
            <a:off x="304800" y="6243637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r>
              <a:rPr lang="en-US"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*</a:t>
            </a:r>
            <a:endParaRPr/>
          </a:p>
        </p:txBody>
      </p:sp>
      <p:sp>
        <p:nvSpPr>
          <p:cNvPr id="534" name="Google Shape;534;p46"/>
          <p:cNvSpPr txBox="1"/>
          <p:nvPr/>
        </p:nvSpPr>
        <p:spPr>
          <a:xfrm>
            <a:off x="3048000" y="6243637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r>
              <a:rPr lang="en-US"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Swati Mali</a:t>
            </a:r>
            <a:endParaRPr/>
          </a:p>
        </p:txBody>
      </p:sp>
      <p:sp>
        <p:nvSpPr>
          <p:cNvPr id="535" name="Google Shape;535;p46"/>
          <p:cNvSpPr txBox="1"/>
          <p:nvPr/>
        </p:nvSpPr>
        <p:spPr>
          <a:xfrm>
            <a:off x="7042150" y="6243637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fld id="{00000000-1234-1234-1234-123412341234}" type="slidenum">
              <a:rPr lang="en-US"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46</a:t>
            </a:fld>
            <a:endParaRPr/>
          </a:p>
        </p:txBody>
      </p:sp>
      <p:pic>
        <p:nvPicPr>
          <p:cNvPr id="536" name="Google Shape;536;p46" descr="bfs-progress2c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2362200" y="3657600"/>
            <a:ext cx="4343400" cy="2800350"/>
          </a:xfrm>
          <a:prstGeom prst="rect">
            <a:avLst/>
          </a:prstGeom>
          <a:noFill/>
          <a:ln>
            <a:noFill/>
          </a:ln>
        </p:spPr>
      </p:pic>
      <p:sp>
        <p:nvSpPr>
          <p:cNvPr id="537" name="Google Shape;537;p46"/>
          <p:cNvSpPr txBox="1">
            <a:spLocks noGrp="1"/>
          </p:cNvSpPr>
          <p:nvPr>
            <p:ph type="title"/>
          </p:nvPr>
        </p:nvSpPr>
        <p:spPr>
          <a:xfrm>
            <a:off x="1150937" y="214312"/>
            <a:ext cx="7793037" cy="852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ahoma"/>
              <a:buNone/>
            </a:pPr>
            <a:r>
              <a:rPr lang="en-US" sz="4400" b="0" i="0" u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Breadth-first search</a:t>
            </a:r>
            <a:endParaRPr/>
          </a:p>
        </p:txBody>
      </p:sp>
      <p:sp>
        <p:nvSpPr>
          <p:cNvPr id="538" name="Google Shape;538;p46"/>
          <p:cNvSpPr txBox="1">
            <a:spLocks noGrp="1"/>
          </p:cNvSpPr>
          <p:nvPr>
            <p:ph type="body" idx="1"/>
          </p:nvPr>
        </p:nvSpPr>
        <p:spPr>
          <a:xfrm>
            <a:off x="304800" y="1524000"/>
            <a:ext cx="8328025" cy="460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920"/>
              <a:buFont typeface="Noto Sans Symbols"/>
              <a:buChar char="■"/>
            </a:pPr>
            <a:r>
              <a:rPr lang="en-US" sz="32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Expand shallowest unexpanded node</a:t>
            </a:r>
            <a:br>
              <a:rPr lang="en-US" sz="32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lang="en-US" sz="3200" b="0" i="0" u="none">
                <a:solidFill>
                  <a:schemeClr val="accent2"/>
                </a:solidFill>
                <a:latin typeface="Tahoma"/>
                <a:ea typeface="Tahoma"/>
                <a:cs typeface="Tahoma"/>
                <a:sym typeface="Tahoma"/>
              </a:rPr>
              <a:t>Implementation</a:t>
            </a:r>
            <a:r>
              <a:rPr lang="en-US" sz="32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:</a:t>
            </a: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hlink"/>
              </a:buClr>
              <a:buSzPts val="1540"/>
              <a:buFont typeface="Noto Sans Symbols"/>
              <a:buChar char="■"/>
            </a:pPr>
            <a:r>
              <a:rPr lang="en-US" sz="2800" b="0" i="1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fringe</a:t>
            </a:r>
            <a:r>
              <a:rPr lang="en-US" sz="28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is a FIFO queue, i.e., new successors go at end</a:t>
            </a:r>
            <a:br>
              <a:rPr lang="en-US" sz="28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47"/>
          <p:cNvSpPr txBox="1"/>
          <p:nvPr/>
        </p:nvSpPr>
        <p:spPr>
          <a:xfrm>
            <a:off x="304800" y="6243637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r>
              <a:rPr lang="en-US"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*</a:t>
            </a:r>
            <a:endParaRPr/>
          </a:p>
        </p:txBody>
      </p:sp>
      <p:sp>
        <p:nvSpPr>
          <p:cNvPr id="544" name="Google Shape;544;p47"/>
          <p:cNvSpPr txBox="1"/>
          <p:nvPr/>
        </p:nvSpPr>
        <p:spPr>
          <a:xfrm>
            <a:off x="3048000" y="6243637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r>
              <a:rPr lang="en-US"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Swati Mali</a:t>
            </a:r>
            <a:endParaRPr/>
          </a:p>
        </p:txBody>
      </p:sp>
      <p:sp>
        <p:nvSpPr>
          <p:cNvPr id="545" name="Google Shape;545;p47"/>
          <p:cNvSpPr txBox="1"/>
          <p:nvPr/>
        </p:nvSpPr>
        <p:spPr>
          <a:xfrm>
            <a:off x="7042150" y="6243637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fld id="{00000000-1234-1234-1234-123412341234}" type="slidenum">
              <a:rPr lang="en-US"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47</a:t>
            </a:fld>
            <a:endParaRPr/>
          </a:p>
        </p:txBody>
      </p:sp>
      <p:pic>
        <p:nvPicPr>
          <p:cNvPr id="546" name="Google Shape;546;p47" descr="bfs-progress3c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62200" y="3657600"/>
            <a:ext cx="4343400" cy="2855912"/>
          </a:xfrm>
          <a:prstGeom prst="rect">
            <a:avLst/>
          </a:prstGeom>
          <a:noFill/>
          <a:ln>
            <a:noFill/>
          </a:ln>
        </p:spPr>
      </p:pic>
      <p:sp>
        <p:nvSpPr>
          <p:cNvPr id="547" name="Google Shape;547;p47"/>
          <p:cNvSpPr txBox="1">
            <a:spLocks noGrp="1"/>
          </p:cNvSpPr>
          <p:nvPr>
            <p:ph type="title"/>
          </p:nvPr>
        </p:nvSpPr>
        <p:spPr>
          <a:xfrm>
            <a:off x="1150937" y="214312"/>
            <a:ext cx="7793037" cy="852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ahoma"/>
              <a:buNone/>
            </a:pPr>
            <a:r>
              <a:rPr lang="en-US" sz="4400" b="0" i="0" u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Breadth-first search</a:t>
            </a:r>
            <a:endParaRPr/>
          </a:p>
        </p:txBody>
      </p:sp>
      <p:sp>
        <p:nvSpPr>
          <p:cNvPr id="548" name="Google Shape;548;p47"/>
          <p:cNvSpPr txBox="1">
            <a:spLocks noGrp="1"/>
          </p:cNvSpPr>
          <p:nvPr>
            <p:ph type="body" idx="1"/>
          </p:nvPr>
        </p:nvSpPr>
        <p:spPr>
          <a:xfrm>
            <a:off x="304800" y="1524000"/>
            <a:ext cx="8650287" cy="460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920"/>
              <a:buFont typeface="Noto Sans Symbols"/>
              <a:buChar char="■"/>
            </a:pPr>
            <a:r>
              <a:rPr lang="en-US" sz="32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Expand shallowest unexpanded node</a:t>
            </a:r>
            <a:br>
              <a:rPr lang="en-US" sz="32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lang="en-US" sz="3200" b="0" i="0" u="none">
                <a:solidFill>
                  <a:schemeClr val="accent2"/>
                </a:solidFill>
                <a:latin typeface="Tahoma"/>
                <a:ea typeface="Tahoma"/>
                <a:cs typeface="Tahoma"/>
                <a:sym typeface="Tahoma"/>
              </a:rPr>
              <a:t>Implementation</a:t>
            </a:r>
            <a:r>
              <a:rPr lang="en-US" sz="32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:</a:t>
            </a: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hlink"/>
              </a:buClr>
              <a:buSzPts val="1540"/>
              <a:buFont typeface="Noto Sans Symbols"/>
              <a:buChar char="■"/>
            </a:pPr>
            <a:r>
              <a:rPr lang="en-US" sz="2800" b="0" i="1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fringe</a:t>
            </a:r>
            <a:r>
              <a:rPr lang="en-US" sz="28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is a FIFO queue, i.e., new successors go at end</a:t>
            </a:r>
            <a:br>
              <a:rPr lang="en-US" sz="28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48"/>
          <p:cNvSpPr txBox="1"/>
          <p:nvPr/>
        </p:nvSpPr>
        <p:spPr>
          <a:xfrm>
            <a:off x="304800" y="6243637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r>
              <a:rPr lang="en-US"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*</a:t>
            </a:r>
            <a:endParaRPr/>
          </a:p>
        </p:txBody>
      </p:sp>
      <p:sp>
        <p:nvSpPr>
          <p:cNvPr id="554" name="Google Shape;554;p48"/>
          <p:cNvSpPr txBox="1"/>
          <p:nvPr/>
        </p:nvSpPr>
        <p:spPr>
          <a:xfrm>
            <a:off x="3048000" y="6243637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r>
              <a:rPr lang="en-US"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Swati Mali</a:t>
            </a:r>
            <a:endParaRPr/>
          </a:p>
        </p:txBody>
      </p:sp>
      <p:sp>
        <p:nvSpPr>
          <p:cNvPr id="555" name="Google Shape;555;p48"/>
          <p:cNvSpPr txBox="1"/>
          <p:nvPr/>
        </p:nvSpPr>
        <p:spPr>
          <a:xfrm>
            <a:off x="7042150" y="6243637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fld id="{00000000-1234-1234-1234-123412341234}" type="slidenum">
              <a:rPr lang="en-US"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48</a:t>
            </a:fld>
            <a:endParaRPr/>
          </a:p>
        </p:txBody>
      </p:sp>
      <p:pic>
        <p:nvPicPr>
          <p:cNvPr id="556" name="Google Shape;556;p48" descr="bfs-progress4c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57400" y="3657600"/>
            <a:ext cx="4648200" cy="2789237"/>
          </a:xfrm>
          <a:prstGeom prst="rect">
            <a:avLst/>
          </a:prstGeom>
          <a:noFill/>
          <a:ln>
            <a:noFill/>
          </a:ln>
        </p:spPr>
      </p:pic>
      <p:sp>
        <p:nvSpPr>
          <p:cNvPr id="557" name="Google Shape;557;p48"/>
          <p:cNvSpPr txBox="1">
            <a:spLocks noGrp="1"/>
          </p:cNvSpPr>
          <p:nvPr>
            <p:ph type="title"/>
          </p:nvPr>
        </p:nvSpPr>
        <p:spPr>
          <a:xfrm>
            <a:off x="1150937" y="214312"/>
            <a:ext cx="7793037" cy="852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ahoma"/>
              <a:buNone/>
            </a:pPr>
            <a:r>
              <a:rPr lang="en-US" sz="4400" b="0" i="0" u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Breadth-first search</a:t>
            </a:r>
            <a:endParaRPr/>
          </a:p>
        </p:txBody>
      </p:sp>
      <p:sp>
        <p:nvSpPr>
          <p:cNvPr id="558" name="Google Shape;558;p48"/>
          <p:cNvSpPr txBox="1">
            <a:spLocks noGrp="1"/>
          </p:cNvSpPr>
          <p:nvPr>
            <p:ph type="body" idx="1"/>
          </p:nvPr>
        </p:nvSpPr>
        <p:spPr>
          <a:xfrm>
            <a:off x="304800" y="1524000"/>
            <a:ext cx="8650287" cy="460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920"/>
              <a:buFont typeface="Noto Sans Symbols"/>
              <a:buChar char="■"/>
            </a:pPr>
            <a:r>
              <a:rPr lang="en-US" sz="32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Expand shallowest unexpanded node</a:t>
            </a:r>
            <a:br>
              <a:rPr lang="en-US" sz="32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lang="en-US" sz="3200" b="0" i="0" u="none">
                <a:solidFill>
                  <a:schemeClr val="accent2"/>
                </a:solidFill>
                <a:latin typeface="Tahoma"/>
                <a:ea typeface="Tahoma"/>
                <a:cs typeface="Tahoma"/>
                <a:sym typeface="Tahoma"/>
              </a:rPr>
              <a:t>Implementation</a:t>
            </a:r>
            <a:r>
              <a:rPr lang="en-US" sz="32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:</a:t>
            </a: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hlink"/>
              </a:buClr>
              <a:buSzPts val="1540"/>
              <a:buFont typeface="Noto Sans Symbols"/>
              <a:buChar char="■"/>
            </a:pPr>
            <a:r>
              <a:rPr lang="en-US" sz="2800" b="0" i="1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fringe</a:t>
            </a:r>
            <a:r>
              <a:rPr lang="en-US" sz="28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is a FIFO queue, i.e., new successors go at end</a:t>
            </a:r>
            <a:br>
              <a:rPr lang="en-US" sz="28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49"/>
          <p:cNvSpPr txBox="1"/>
          <p:nvPr/>
        </p:nvSpPr>
        <p:spPr>
          <a:xfrm>
            <a:off x="7042150" y="6243637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0" i="0" u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49</a:t>
            </a:fld>
            <a:endParaRPr/>
          </a:p>
        </p:txBody>
      </p:sp>
      <p:sp>
        <p:nvSpPr>
          <p:cNvPr id="564" name="Google Shape;564;p49"/>
          <p:cNvSpPr txBox="1">
            <a:spLocks noGrp="1"/>
          </p:cNvSpPr>
          <p:nvPr>
            <p:ph type="title"/>
          </p:nvPr>
        </p:nvSpPr>
        <p:spPr>
          <a:xfrm>
            <a:off x="1150937" y="214312"/>
            <a:ext cx="7793037" cy="852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ahoma"/>
              <a:buNone/>
            </a:pPr>
            <a:r>
              <a:rPr lang="en-US" sz="4400" b="0" i="0" u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Breadth-first search</a:t>
            </a:r>
            <a:endParaRPr/>
          </a:p>
        </p:txBody>
      </p:sp>
      <p:sp>
        <p:nvSpPr>
          <p:cNvPr id="565" name="Google Shape;565;p49"/>
          <p:cNvSpPr txBox="1">
            <a:spLocks noGrp="1"/>
          </p:cNvSpPr>
          <p:nvPr>
            <p:ph type="body" idx="1"/>
          </p:nvPr>
        </p:nvSpPr>
        <p:spPr>
          <a:xfrm>
            <a:off x="0" y="2420937"/>
            <a:ext cx="9144000" cy="3709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920"/>
              <a:buFont typeface="Noto Sans Symbols"/>
              <a:buChar char="■"/>
            </a:pPr>
            <a:r>
              <a:rPr lang="en-US" sz="32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One of the simplest algorithms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folHlink"/>
              </a:buClr>
              <a:buSzPts val="1920"/>
              <a:buFont typeface="Noto Sans Symbols"/>
              <a:buChar char="■"/>
            </a:pPr>
            <a:r>
              <a:rPr lang="en-US" sz="32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Also one of the most important</a:t>
            </a: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hlink"/>
              </a:buClr>
              <a:buSzPts val="1540"/>
              <a:buFont typeface="Noto Sans Symbols"/>
              <a:buChar char="■"/>
            </a:pPr>
            <a:r>
              <a:rPr lang="en-US" sz="28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It forms the basis for MANY graph algorithms</a:t>
            </a:r>
            <a:endParaRPr/>
          </a:p>
          <a:p>
            <a:pPr marL="342900" lvl="0" indent="-236220" algn="l" rtl="0">
              <a:spcBef>
                <a:spcPts val="560"/>
              </a:spcBef>
              <a:spcAft>
                <a:spcPts val="0"/>
              </a:spcAft>
              <a:buSzPts val="1680"/>
              <a:buNone/>
            </a:pPr>
            <a:endParaRPr sz="2800" b="0" i="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5"/>
          <p:cNvSpPr txBox="1">
            <a:spLocks noGrp="1"/>
          </p:cNvSpPr>
          <p:nvPr>
            <p:ph type="body" idx="1"/>
          </p:nvPr>
        </p:nvSpPr>
        <p:spPr>
          <a:xfrm>
            <a:off x="304800" y="1524000"/>
            <a:ext cx="8650287" cy="460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920"/>
              <a:buFont typeface="Noto Sans Symbols"/>
              <a:buChar char="■"/>
            </a:pPr>
            <a:r>
              <a:rPr lang="en-US" sz="32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Is the problem decomposable ?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folHlink"/>
              </a:buClr>
              <a:buSzPts val="1920"/>
              <a:buFont typeface="Noto Sans Symbols"/>
              <a:buChar char="■"/>
            </a:pPr>
            <a:r>
              <a:rPr lang="en-US" sz="32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Can solution steps be undone?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680"/>
              <a:buFont typeface="Noto Sans Symbols"/>
              <a:buChar char="■"/>
            </a:pPr>
            <a:r>
              <a:rPr lang="en-US" sz="2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Single solution or set of solutions?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680"/>
              <a:buFont typeface="Noto Sans Symbols"/>
              <a:buChar char="■"/>
            </a:pPr>
            <a:r>
              <a:rPr lang="en-US" sz="2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Any solution or best solution?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680"/>
              <a:buFont typeface="Noto Sans Symbols"/>
              <a:buChar char="■"/>
            </a:pPr>
            <a:r>
              <a:rPr lang="en-US" sz="2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Is solution a path or a state?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folHlink"/>
              </a:buClr>
              <a:buSzPts val="1920"/>
              <a:buFont typeface="Noto Sans Symbols"/>
              <a:buChar char="■"/>
            </a:pPr>
            <a:r>
              <a:rPr lang="en-US" sz="32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Is the universe predictable?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folHlink"/>
              </a:buClr>
              <a:buSzPts val="1920"/>
              <a:buFont typeface="Noto Sans Symbols"/>
              <a:buChar char="■"/>
            </a:pPr>
            <a:r>
              <a:rPr lang="en-US" sz="32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Role of knowledge?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folHlink"/>
              </a:buClr>
              <a:buSzPts val="1920"/>
              <a:buFont typeface="Noto Sans Symbols"/>
              <a:buChar char="■"/>
            </a:pPr>
            <a:r>
              <a:rPr lang="en-US" sz="32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Does the task requires interaction with the person</a:t>
            </a:r>
            <a:endParaRPr/>
          </a:p>
          <a:p>
            <a:pPr marL="342900" marR="0" lvl="0" indent="-23622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680"/>
              <a:buFont typeface="Noto Sans Symbols"/>
              <a:buNone/>
            </a:pPr>
            <a:endParaRPr sz="2800" b="0" i="0" u="none" strike="noStrike" cap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342900" marR="0" lvl="0" indent="-22098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folHlink"/>
              </a:buClr>
              <a:buSzPts val="1920"/>
              <a:buFont typeface="Noto Sans Symbols"/>
              <a:buNone/>
            </a:pPr>
            <a:endParaRPr sz="3200" b="0" i="0" u="none" strike="noStrike" cap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342900" marR="0" lvl="0" indent="-220980" algn="l" rtl="0">
              <a:spcBef>
                <a:spcPts val="640"/>
              </a:spcBef>
              <a:spcAft>
                <a:spcPts val="0"/>
              </a:spcAft>
              <a:buClr>
                <a:schemeClr val="folHlink"/>
              </a:buClr>
              <a:buSzPts val="1920"/>
              <a:buFont typeface="Noto Sans Symbols"/>
              <a:buNone/>
            </a:pPr>
            <a:endParaRPr sz="3200" b="0" i="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52" name="Google Shape;152;p5"/>
          <p:cNvSpPr txBox="1"/>
          <p:nvPr/>
        </p:nvSpPr>
        <p:spPr>
          <a:xfrm>
            <a:off x="304800" y="6243637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r>
              <a:rPr lang="en-US"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*</a:t>
            </a:r>
            <a:endParaRPr/>
          </a:p>
        </p:txBody>
      </p:sp>
      <p:sp>
        <p:nvSpPr>
          <p:cNvPr id="153" name="Google Shape;153;p5"/>
          <p:cNvSpPr txBox="1"/>
          <p:nvPr/>
        </p:nvSpPr>
        <p:spPr>
          <a:xfrm>
            <a:off x="3048000" y="6243637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r>
              <a:rPr lang="en-US"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Swati Mali</a:t>
            </a:r>
            <a:endParaRPr/>
          </a:p>
        </p:txBody>
      </p:sp>
      <p:sp>
        <p:nvSpPr>
          <p:cNvPr id="154" name="Google Shape;154;p5"/>
          <p:cNvSpPr txBox="1"/>
          <p:nvPr/>
        </p:nvSpPr>
        <p:spPr>
          <a:xfrm>
            <a:off x="7042150" y="6243637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fld id="{00000000-1234-1234-1234-123412341234}" type="slidenum">
              <a:rPr lang="en-US"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5</a:t>
            </a:fld>
            <a:endParaRPr/>
          </a:p>
        </p:txBody>
      </p:sp>
      <p:sp>
        <p:nvSpPr>
          <p:cNvPr id="155" name="Google Shape;155;p5"/>
          <p:cNvSpPr txBox="1"/>
          <p:nvPr/>
        </p:nvSpPr>
        <p:spPr>
          <a:xfrm>
            <a:off x="1828800" y="442912"/>
            <a:ext cx="7115175" cy="852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ahoma"/>
              <a:buNone/>
            </a:pPr>
            <a:r>
              <a:rPr lang="en-US" sz="4400" b="0" i="0" u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Problem characteristics</a:t>
            </a:r>
            <a:br>
              <a:rPr lang="en-US" sz="4400" b="0" i="0" u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lang="en-US" sz="4400" b="0" i="0" u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(Ref- Rich &amp; knight)	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50"/>
          <p:cNvSpPr txBox="1"/>
          <p:nvPr/>
        </p:nvSpPr>
        <p:spPr>
          <a:xfrm>
            <a:off x="7042150" y="6243637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0" i="0" u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50</a:t>
            </a:fld>
            <a:endParaRPr/>
          </a:p>
        </p:txBody>
      </p:sp>
      <p:sp>
        <p:nvSpPr>
          <p:cNvPr id="571" name="Google Shape;571;p50"/>
          <p:cNvSpPr txBox="1">
            <a:spLocks noGrp="1"/>
          </p:cNvSpPr>
          <p:nvPr>
            <p:ph type="title"/>
          </p:nvPr>
        </p:nvSpPr>
        <p:spPr>
          <a:xfrm>
            <a:off x="1150937" y="214312"/>
            <a:ext cx="7793037" cy="852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ahoma"/>
              <a:buNone/>
            </a:pPr>
            <a:r>
              <a:rPr lang="en-US" sz="4400" b="0" i="0" u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BFS: Level-by-level traversal</a:t>
            </a:r>
            <a:endParaRPr/>
          </a:p>
        </p:txBody>
      </p:sp>
      <p:sp>
        <p:nvSpPr>
          <p:cNvPr id="572" name="Google Shape;572;p50"/>
          <p:cNvSpPr txBox="1">
            <a:spLocks noGrp="1"/>
          </p:cNvSpPr>
          <p:nvPr>
            <p:ph type="body" idx="1"/>
          </p:nvPr>
        </p:nvSpPr>
        <p:spPr>
          <a:xfrm>
            <a:off x="304800" y="1524000"/>
            <a:ext cx="8650287" cy="460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920"/>
              <a:buFont typeface="Noto Sans Symbols"/>
              <a:buChar char="■"/>
            </a:pPr>
            <a:r>
              <a:rPr lang="en-US" sz="32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Given a starting vertex s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folHlink"/>
              </a:buClr>
              <a:buSzPts val="1920"/>
              <a:buFont typeface="Noto Sans Symbols"/>
              <a:buChar char="■"/>
            </a:pPr>
            <a:r>
              <a:rPr lang="en-US" sz="32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Visit all vertices at increasing distance from s</a:t>
            </a: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hlink"/>
              </a:buClr>
              <a:buSzPts val="1540"/>
              <a:buFont typeface="Noto Sans Symbols"/>
              <a:buChar char="■"/>
            </a:pPr>
            <a:r>
              <a:rPr lang="en-US" sz="28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Visit all vertices at distance k from s</a:t>
            </a: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hlink"/>
              </a:buClr>
              <a:buSzPts val="1540"/>
              <a:buFont typeface="Noto Sans Symbols"/>
              <a:buChar char="■"/>
            </a:pPr>
            <a:r>
              <a:rPr lang="en-US" sz="28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Then visit all vertices at distance k+1 from s</a:t>
            </a: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hlink"/>
              </a:buClr>
              <a:buSzPts val="1540"/>
              <a:buFont typeface="Noto Sans Symbols"/>
              <a:buChar char="■"/>
            </a:pPr>
            <a:r>
              <a:rPr lang="en-US" sz="28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Then ….</a:t>
            </a:r>
            <a:endParaRPr/>
          </a:p>
          <a:p>
            <a:pPr marL="342900" lvl="0" indent="-236220" algn="l" rtl="0">
              <a:spcBef>
                <a:spcPts val="560"/>
              </a:spcBef>
              <a:spcAft>
                <a:spcPts val="0"/>
              </a:spcAft>
              <a:buSzPts val="1680"/>
              <a:buNone/>
            </a:pPr>
            <a:endParaRPr sz="2800" b="0" i="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51"/>
          <p:cNvSpPr txBox="1"/>
          <p:nvPr/>
        </p:nvSpPr>
        <p:spPr>
          <a:xfrm>
            <a:off x="7042150" y="6243637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0" i="0" u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51</a:t>
            </a:fld>
            <a:endParaRPr/>
          </a:p>
        </p:txBody>
      </p:sp>
      <p:sp>
        <p:nvSpPr>
          <p:cNvPr id="578" name="Google Shape;578;p51"/>
          <p:cNvSpPr txBox="1">
            <a:spLocks noGrp="1"/>
          </p:cNvSpPr>
          <p:nvPr>
            <p:ph type="title"/>
          </p:nvPr>
        </p:nvSpPr>
        <p:spPr>
          <a:xfrm>
            <a:off x="1101725" y="260350"/>
            <a:ext cx="7543800" cy="714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ahoma"/>
              <a:buNone/>
            </a:pPr>
            <a:r>
              <a:rPr lang="en-US" sz="4400" b="0" i="0" u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BFS(graph g, vertex s)</a:t>
            </a:r>
            <a:endParaRPr/>
          </a:p>
        </p:txBody>
      </p:sp>
      <p:sp>
        <p:nvSpPr>
          <p:cNvPr id="579" name="Google Shape;579;p51"/>
          <p:cNvSpPr txBox="1">
            <a:spLocks noGrp="1"/>
          </p:cNvSpPr>
          <p:nvPr>
            <p:ph type="body" idx="1"/>
          </p:nvPr>
        </p:nvSpPr>
        <p:spPr>
          <a:xfrm>
            <a:off x="73025" y="1370012"/>
            <a:ext cx="8858250" cy="5254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71500" lvl="0" indent="-571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680"/>
              <a:buFont typeface="Noto Sans Symbols"/>
              <a:buAutoNum type="arabicPeriod"/>
            </a:pPr>
            <a:r>
              <a:rPr lang="en-US" sz="2800" b="1" i="0" u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unmark all vertices in G </a:t>
            </a:r>
            <a:endParaRPr/>
          </a:p>
          <a:p>
            <a:pPr marL="571500" lvl="0" indent="-571500" algn="l" rtl="0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680"/>
              <a:buFont typeface="Noto Sans Symbols"/>
              <a:buAutoNum type="arabicPeriod"/>
            </a:pPr>
            <a:r>
              <a:rPr lang="en-US" sz="2800" b="1" i="0" u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q 🡨 new queue</a:t>
            </a:r>
            <a:endParaRPr/>
          </a:p>
          <a:p>
            <a:pPr marL="571500" lvl="0" indent="-571500" algn="l" rtl="0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680"/>
              <a:buFont typeface="Noto Sans Symbols"/>
              <a:buAutoNum type="arabicPeriod"/>
            </a:pPr>
            <a:r>
              <a:rPr lang="en-US" sz="2800" b="1" i="0" u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mark s</a:t>
            </a:r>
            <a:endParaRPr/>
          </a:p>
          <a:p>
            <a:pPr marL="571500" lvl="0" indent="-571500" algn="l" rtl="0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680"/>
              <a:buFont typeface="Noto Sans Symbols"/>
              <a:buAutoNum type="arabicPeriod"/>
            </a:pPr>
            <a:r>
              <a:rPr lang="en-US" sz="2800" b="1" i="0" u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enqueue(q, s)</a:t>
            </a:r>
            <a:endParaRPr/>
          </a:p>
          <a:p>
            <a:pPr marL="571500" lvl="0" indent="-571500" algn="l" rtl="0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680"/>
              <a:buFont typeface="Noto Sans Symbols"/>
              <a:buAutoNum type="arabicPeriod"/>
            </a:pPr>
            <a:r>
              <a:rPr lang="en-US" sz="2800" b="1" i="0" u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while (not empty(q))</a:t>
            </a:r>
            <a:endParaRPr/>
          </a:p>
          <a:p>
            <a:pPr marL="571500" lvl="0" indent="-571500" algn="l" rtl="0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680"/>
              <a:buFont typeface="Noto Sans Symbols"/>
              <a:buAutoNum type="arabicPeriod"/>
            </a:pPr>
            <a:r>
              <a:rPr lang="en-US" sz="2800" b="1" i="0" u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curr 🡨 dequeue(q)</a:t>
            </a:r>
            <a:endParaRPr/>
          </a:p>
          <a:p>
            <a:pPr marL="571500" lvl="0" indent="-571500" algn="l" rtl="0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680"/>
              <a:buFont typeface="Noto Sans Symbols"/>
              <a:buAutoNum type="arabicPeriod"/>
            </a:pPr>
            <a:r>
              <a:rPr lang="en-US" sz="2800" b="1" i="0" u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visit curr </a:t>
            </a:r>
            <a:r>
              <a:rPr lang="en-US" sz="2800" b="1" i="0" u="none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// e.g., print its data</a:t>
            </a:r>
            <a:endParaRPr/>
          </a:p>
          <a:p>
            <a:pPr marL="571500" lvl="0" indent="-571500" algn="l" rtl="0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680"/>
              <a:buFont typeface="Noto Sans Symbols"/>
              <a:buAutoNum type="arabicPeriod"/>
            </a:pPr>
            <a:r>
              <a:rPr lang="en-US" sz="2800" b="1" i="0" u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for each edge &lt;curr, V&gt;</a:t>
            </a:r>
            <a:endParaRPr/>
          </a:p>
          <a:p>
            <a:pPr marL="571500" lvl="0" indent="-571500" algn="l" rtl="0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680"/>
              <a:buFont typeface="Noto Sans Symbols"/>
              <a:buAutoNum type="arabicPeriod"/>
            </a:pPr>
            <a:r>
              <a:rPr lang="en-US" sz="2800" b="1" i="0" u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if V is unmarked</a:t>
            </a:r>
            <a:endParaRPr/>
          </a:p>
          <a:p>
            <a:pPr marL="571500" lvl="0" indent="-571500" algn="l" rtl="0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680"/>
              <a:buFont typeface="Noto Sans Symbols"/>
              <a:buAutoNum type="arabicPeriod"/>
            </a:pPr>
            <a:r>
              <a:rPr lang="en-US" sz="2800" b="1" i="0" u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mark V</a:t>
            </a:r>
            <a:endParaRPr/>
          </a:p>
          <a:p>
            <a:pPr marL="571500" lvl="0" indent="-571500" algn="l" rtl="0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680"/>
              <a:buFont typeface="Noto Sans Symbols"/>
              <a:buAutoNum type="arabicPeriod"/>
            </a:pPr>
            <a:r>
              <a:rPr lang="en-US" sz="2800" b="1" i="0" u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enqueue(q, V)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52"/>
          <p:cNvSpPr txBox="1">
            <a:spLocks noGrp="1"/>
          </p:cNvSpPr>
          <p:nvPr>
            <p:ph type="title"/>
          </p:nvPr>
        </p:nvSpPr>
        <p:spPr>
          <a:xfrm>
            <a:off x="1150937" y="214312"/>
            <a:ext cx="7793037" cy="852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4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585" name="Google Shape;585;p52"/>
          <p:cNvSpPr txBox="1">
            <a:spLocks noGrp="1"/>
          </p:cNvSpPr>
          <p:nvPr>
            <p:ph type="body" idx="1"/>
          </p:nvPr>
        </p:nvSpPr>
        <p:spPr>
          <a:xfrm>
            <a:off x="304800" y="1524000"/>
            <a:ext cx="8650287" cy="460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220980" algn="l" rtl="0"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920"/>
              <a:buFont typeface="Noto Sans Symbols"/>
              <a:buNone/>
            </a:pPr>
            <a:endParaRPr sz="32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586" name="Google Shape;586;p52"/>
          <p:cNvSpPr txBox="1"/>
          <p:nvPr/>
        </p:nvSpPr>
        <p:spPr>
          <a:xfrm>
            <a:off x="304800" y="6243637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r>
              <a:rPr lang="en-US"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*</a:t>
            </a:r>
            <a:endParaRPr/>
          </a:p>
        </p:txBody>
      </p:sp>
      <p:sp>
        <p:nvSpPr>
          <p:cNvPr id="587" name="Google Shape;587;p52"/>
          <p:cNvSpPr txBox="1"/>
          <p:nvPr/>
        </p:nvSpPr>
        <p:spPr>
          <a:xfrm>
            <a:off x="3048000" y="6243637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r>
              <a:rPr lang="en-US"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Swati Mali</a:t>
            </a:r>
            <a:endParaRPr/>
          </a:p>
        </p:txBody>
      </p:sp>
      <p:sp>
        <p:nvSpPr>
          <p:cNvPr id="588" name="Google Shape;588;p52"/>
          <p:cNvSpPr txBox="1"/>
          <p:nvPr/>
        </p:nvSpPr>
        <p:spPr>
          <a:xfrm>
            <a:off x="7042150" y="6243637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fld id="{00000000-1234-1234-1234-123412341234}" type="slidenum">
              <a:rPr lang="en-US"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52</a:t>
            </a:fld>
            <a:endParaRPr/>
          </a:p>
        </p:txBody>
      </p:sp>
      <p:pic>
        <p:nvPicPr>
          <p:cNvPr id="589" name="Google Shape;589;p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53"/>
          <p:cNvSpPr txBox="1"/>
          <p:nvPr/>
        </p:nvSpPr>
        <p:spPr>
          <a:xfrm>
            <a:off x="304800" y="6243637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r>
              <a:rPr lang="en-US"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*</a:t>
            </a:r>
            <a:endParaRPr/>
          </a:p>
        </p:txBody>
      </p:sp>
      <p:sp>
        <p:nvSpPr>
          <p:cNvPr id="595" name="Google Shape;595;p53"/>
          <p:cNvSpPr txBox="1"/>
          <p:nvPr/>
        </p:nvSpPr>
        <p:spPr>
          <a:xfrm>
            <a:off x="3048000" y="6243637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r>
              <a:rPr lang="en-US"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Swati Mali</a:t>
            </a:r>
            <a:endParaRPr/>
          </a:p>
        </p:txBody>
      </p:sp>
      <p:sp>
        <p:nvSpPr>
          <p:cNvPr id="596" name="Google Shape;596;p53"/>
          <p:cNvSpPr txBox="1"/>
          <p:nvPr/>
        </p:nvSpPr>
        <p:spPr>
          <a:xfrm>
            <a:off x="7042150" y="6243637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fld id="{00000000-1234-1234-1234-123412341234}" type="slidenum">
              <a:rPr lang="en-US"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53</a:t>
            </a:fld>
            <a:endParaRPr/>
          </a:p>
        </p:txBody>
      </p:sp>
      <p:sp>
        <p:nvSpPr>
          <p:cNvPr id="597" name="Google Shape;597;p53"/>
          <p:cNvSpPr txBox="1">
            <a:spLocks noGrp="1"/>
          </p:cNvSpPr>
          <p:nvPr>
            <p:ph type="title"/>
          </p:nvPr>
        </p:nvSpPr>
        <p:spPr>
          <a:xfrm>
            <a:off x="1150937" y="214312"/>
            <a:ext cx="7793037" cy="852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Tahoma"/>
              <a:buNone/>
            </a:pPr>
            <a:r>
              <a:rPr lang="en-US" sz="4000" b="0" i="0" u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Properties of breadth-first search</a:t>
            </a:r>
            <a:endParaRPr/>
          </a:p>
        </p:txBody>
      </p:sp>
      <p:sp>
        <p:nvSpPr>
          <p:cNvPr id="598" name="Google Shape;598;p53"/>
          <p:cNvSpPr txBox="1">
            <a:spLocks noGrp="1"/>
          </p:cNvSpPr>
          <p:nvPr>
            <p:ph type="body" idx="1"/>
          </p:nvPr>
        </p:nvSpPr>
        <p:spPr>
          <a:xfrm>
            <a:off x="304800" y="1524000"/>
            <a:ext cx="8650287" cy="460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680"/>
              <a:buFont typeface="Noto Sans Symbols"/>
              <a:buChar char="■"/>
            </a:pPr>
            <a:r>
              <a:rPr lang="en-US" sz="2800" b="0" i="0" u="sng">
                <a:solidFill>
                  <a:srgbClr val="CC0099"/>
                </a:solidFill>
                <a:latin typeface="Tahoma"/>
                <a:ea typeface="Tahoma"/>
                <a:cs typeface="Tahoma"/>
                <a:sym typeface="Tahoma"/>
              </a:rPr>
              <a:t>Complete?</a:t>
            </a:r>
            <a:r>
              <a:rPr lang="en-US" sz="2800" b="0" i="0" u="none">
                <a:solidFill>
                  <a:srgbClr val="CC0099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US" sz="28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Yes (if </a:t>
            </a:r>
            <a:r>
              <a:rPr lang="en-US" sz="2800" b="0" i="1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b</a:t>
            </a:r>
            <a:r>
              <a:rPr lang="en-US" sz="28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is finite)</a:t>
            </a:r>
            <a:br>
              <a:rPr lang="en-US" sz="28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lang="en-US" sz="2800" b="0" i="0" u="sng">
                <a:solidFill>
                  <a:srgbClr val="CC0099"/>
                </a:solidFill>
                <a:latin typeface="Tahoma"/>
                <a:ea typeface="Tahoma"/>
                <a:cs typeface="Tahoma"/>
                <a:sym typeface="Tahoma"/>
              </a:rPr>
              <a:t>Time?</a:t>
            </a:r>
            <a:r>
              <a:rPr lang="en-US" sz="28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US" sz="2800" b="0" i="1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1+b+b</a:t>
            </a:r>
            <a:r>
              <a:rPr lang="en-US" sz="2800" b="0" i="1" u="none" baseline="30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2</a:t>
            </a:r>
            <a:r>
              <a:rPr lang="en-US" sz="2800" b="0" i="1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+b</a:t>
            </a:r>
            <a:r>
              <a:rPr lang="en-US" sz="2800" b="0" i="1" u="none" baseline="30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3</a:t>
            </a:r>
            <a:r>
              <a:rPr lang="en-US" sz="28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+… +</a:t>
            </a:r>
            <a:r>
              <a:rPr lang="en-US" sz="2800" b="0" i="1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b</a:t>
            </a:r>
            <a:r>
              <a:rPr lang="en-US" sz="2800" b="0" i="1" u="none" baseline="30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d</a:t>
            </a:r>
            <a:r>
              <a:rPr lang="en-US" sz="28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+ </a:t>
            </a:r>
            <a:r>
              <a:rPr lang="en-US" sz="2800" b="0" i="1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b(b</a:t>
            </a:r>
            <a:r>
              <a:rPr lang="en-US" sz="2800" b="0" i="1" u="none" baseline="30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d</a:t>
            </a:r>
            <a:r>
              <a:rPr lang="en-US" sz="2800" b="0" i="1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-1</a:t>
            </a:r>
            <a:r>
              <a:rPr lang="en-US" sz="28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) = O(b</a:t>
            </a:r>
            <a:r>
              <a:rPr lang="en-US" sz="2800" b="0" i="0" u="none" baseline="30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d+1</a:t>
            </a:r>
            <a:r>
              <a:rPr lang="en-US" sz="28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)</a:t>
            </a:r>
            <a:br>
              <a:rPr lang="en-US" sz="28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lang="en-US" sz="2800" b="0" i="0" u="sng">
                <a:solidFill>
                  <a:srgbClr val="CC0099"/>
                </a:solidFill>
                <a:latin typeface="Tahoma"/>
                <a:ea typeface="Tahoma"/>
                <a:cs typeface="Tahoma"/>
                <a:sym typeface="Tahoma"/>
              </a:rPr>
              <a:t>Space?</a:t>
            </a:r>
            <a:r>
              <a:rPr lang="en-US" sz="28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US" sz="2800" b="0" i="1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O(b</a:t>
            </a:r>
            <a:r>
              <a:rPr lang="en-US" sz="2800" b="0" i="1" u="none" baseline="30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d+1</a:t>
            </a:r>
            <a:r>
              <a:rPr lang="en-US" sz="2800" b="0" i="1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)</a:t>
            </a:r>
            <a:r>
              <a:rPr lang="en-US" sz="28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(keeps every node in memory)</a:t>
            </a:r>
            <a:br>
              <a:rPr lang="en-US" sz="28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lang="en-US" sz="2800" b="0" i="0" u="sng">
                <a:solidFill>
                  <a:srgbClr val="CC0099"/>
                </a:solidFill>
                <a:latin typeface="Tahoma"/>
                <a:ea typeface="Tahoma"/>
                <a:cs typeface="Tahoma"/>
                <a:sym typeface="Tahoma"/>
              </a:rPr>
              <a:t>Optimal?</a:t>
            </a:r>
            <a:r>
              <a:rPr lang="en-US" sz="28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Yes (if cost = 1 per step)</a:t>
            </a:r>
            <a:br>
              <a:rPr lang="en-US" sz="28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lang="en-US" sz="2800" b="0" i="0" u="none">
                <a:solidFill>
                  <a:srgbClr val="FF0000"/>
                </a:solidFill>
                <a:latin typeface="Tahoma"/>
                <a:ea typeface="Tahoma"/>
                <a:cs typeface="Tahoma"/>
                <a:sym typeface="Tahoma"/>
              </a:rPr>
              <a:t>Space</a:t>
            </a:r>
            <a:r>
              <a:rPr lang="en-US" sz="28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is the bigger problem (more than time)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54"/>
          <p:cNvSpPr txBox="1">
            <a:spLocks noGrp="1"/>
          </p:cNvSpPr>
          <p:nvPr>
            <p:ph type="title"/>
          </p:nvPr>
        </p:nvSpPr>
        <p:spPr>
          <a:xfrm>
            <a:off x="1150937" y="214312"/>
            <a:ext cx="7793037" cy="852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ahoma"/>
              <a:buNone/>
            </a:pPr>
            <a:r>
              <a:rPr lang="en-US" sz="4400" b="0" i="0" u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BFS- Time Complexity</a:t>
            </a:r>
            <a:endParaRPr/>
          </a:p>
        </p:txBody>
      </p:sp>
      <p:sp>
        <p:nvSpPr>
          <p:cNvPr id="604" name="Google Shape;604;p54"/>
          <p:cNvSpPr txBox="1"/>
          <p:nvPr/>
        </p:nvSpPr>
        <p:spPr>
          <a:xfrm>
            <a:off x="304800" y="6243637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r>
              <a:rPr lang="en-US"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*</a:t>
            </a:r>
            <a:endParaRPr/>
          </a:p>
        </p:txBody>
      </p:sp>
      <p:sp>
        <p:nvSpPr>
          <p:cNvPr id="605" name="Google Shape;605;p54"/>
          <p:cNvSpPr txBox="1"/>
          <p:nvPr/>
        </p:nvSpPr>
        <p:spPr>
          <a:xfrm>
            <a:off x="3048000" y="6243637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r>
              <a:rPr lang="en-US"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Swati Mali</a:t>
            </a:r>
            <a:endParaRPr/>
          </a:p>
        </p:txBody>
      </p:sp>
      <p:sp>
        <p:nvSpPr>
          <p:cNvPr id="606" name="Google Shape;606;p54"/>
          <p:cNvSpPr txBox="1"/>
          <p:nvPr/>
        </p:nvSpPr>
        <p:spPr>
          <a:xfrm>
            <a:off x="7042150" y="6243637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fld id="{00000000-1234-1234-1234-123412341234}" type="slidenum">
              <a:rPr lang="en-US"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54</a:t>
            </a:fld>
            <a:endParaRPr/>
          </a:p>
        </p:txBody>
      </p:sp>
      <p:sp>
        <p:nvSpPr>
          <p:cNvPr id="607" name="Google Shape;607;p54"/>
          <p:cNvSpPr txBox="1">
            <a:spLocks noGrp="1"/>
          </p:cNvSpPr>
          <p:nvPr>
            <p:ph type="body" idx="1"/>
          </p:nvPr>
        </p:nvSpPr>
        <p:spPr>
          <a:xfrm>
            <a:off x="304800" y="1524000"/>
            <a:ext cx="8650287" cy="460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220980" algn="l" rtl="0"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920"/>
              <a:buFont typeface="Noto Sans Symbols"/>
              <a:buNone/>
            </a:pPr>
            <a:endParaRPr sz="32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608" name="Google Shape;608;p5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925" y="1524000"/>
            <a:ext cx="9109075" cy="464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55"/>
          <p:cNvSpPr txBox="1"/>
          <p:nvPr/>
        </p:nvSpPr>
        <p:spPr>
          <a:xfrm>
            <a:off x="304800" y="6243637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r>
              <a:rPr lang="en-US"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*</a:t>
            </a:r>
            <a:endParaRPr/>
          </a:p>
        </p:txBody>
      </p:sp>
      <p:sp>
        <p:nvSpPr>
          <p:cNvPr id="614" name="Google Shape;614;p55"/>
          <p:cNvSpPr txBox="1"/>
          <p:nvPr/>
        </p:nvSpPr>
        <p:spPr>
          <a:xfrm>
            <a:off x="3048000" y="6243637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r>
              <a:rPr lang="en-US"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Swati Mali</a:t>
            </a:r>
            <a:endParaRPr/>
          </a:p>
        </p:txBody>
      </p:sp>
      <p:sp>
        <p:nvSpPr>
          <p:cNvPr id="615" name="Google Shape;615;p55"/>
          <p:cNvSpPr txBox="1"/>
          <p:nvPr/>
        </p:nvSpPr>
        <p:spPr>
          <a:xfrm>
            <a:off x="7042150" y="6243637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fld id="{00000000-1234-1234-1234-123412341234}" type="slidenum">
              <a:rPr lang="en-US"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55</a:t>
            </a:fld>
            <a:endParaRPr/>
          </a:p>
        </p:txBody>
      </p:sp>
      <p:pic>
        <p:nvPicPr>
          <p:cNvPr id="616" name="Google Shape;616;p55" descr="dfs-progress01c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81200" y="3048000"/>
            <a:ext cx="5181600" cy="3011487"/>
          </a:xfrm>
          <a:prstGeom prst="rect">
            <a:avLst/>
          </a:prstGeom>
          <a:noFill/>
          <a:ln>
            <a:noFill/>
          </a:ln>
        </p:spPr>
      </p:pic>
      <p:sp>
        <p:nvSpPr>
          <p:cNvPr id="617" name="Google Shape;617;p55"/>
          <p:cNvSpPr txBox="1">
            <a:spLocks noGrp="1"/>
          </p:cNvSpPr>
          <p:nvPr>
            <p:ph type="title"/>
          </p:nvPr>
        </p:nvSpPr>
        <p:spPr>
          <a:xfrm>
            <a:off x="1150937" y="214312"/>
            <a:ext cx="7793037" cy="852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ahoma"/>
              <a:buNone/>
            </a:pPr>
            <a:r>
              <a:rPr lang="en-US" sz="4400" b="0" i="0" u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Depth-first search</a:t>
            </a:r>
            <a:endParaRPr/>
          </a:p>
        </p:txBody>
      </p:sp>
      <p:sp>
        <p:nvSpPr>
          <p:cNvPr id="618" name="Google Shape;618;p55"/>
          <p:cNvSpPr txBox="1">
            <a:spLocks noGrp="1"/>
          </p:cNvSpPr>
          <p:nvPr>
            <p:ph type="body" idx="1"/>
          </p:nvPr>
        </p:nvSpPr>
        <p:spPr>
          <a:xfrm>
            <a:off x="304800" y="1524000"/>
            <a:ext cx="8650287" cy="460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680"/>
              <a:buFont typeface="Noto Sans Symbols"/>
              <a:buChar char="■"/>
            </a:pPr>
            <a:r>
              <a:rPr lang="en-US" sz="28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Expand deepest unexpanded node</a:t>
            </a:r>
            <a:br>
              <a:rPr lang="en-US" sz="28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lang="en-US" sz="2800" b="0" i="0" u="none">
                <a:solidFill>
                  <a:schemeClr val="accent2"/>
                </a:solidFill>
                <a:latin typeface="Tahoma"/>
                <a:ea typeface="Tahoma"/>
                <a:cs typeface="Tahoma"/>
                <a:sym typeface="Tahoma"/>
              </a:rPr>
              <a:t>Implementation</a:t>
            </a:r>
            <a:r>
              <a:rPr lang="en-US" sz="28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:</a:t>
            </a: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320"/>
              <a:buFont typeface="Noto Sans Symbols"/>
              <a:buChar char="■"/>
            </a:pPr>
            <a:r>
              <a:rPr lang="en-US" sz="2400" b="0" i="1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fringe </a:t>
            </a:r>
            <a:r>
              <a:rPr lang="en-US" sz="2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= LIFO queue, i.e., put successors at front</a:t>
            </a:r>
            <a:br>
              <a:rPr lang="en-US" sz="2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56"/>
          <p:cNvSpPr txBox="1"/>
          <p:nvPr/>
        </p:nvSpPr>
        <p:spPr>
          <a:xfrm>
            <a:off x="304800" y="6243637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r>
              <a:rPr lang="en-US"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*</a:t>
            </a:r>
            <a:endParaRPr/>
          </a:p>
        </p:txBody>
      </p:sp>
      <p:sp>
        <p:nvSpPr>
          <p:cNvPr id="624" name="Google Shape;624;p56"/>
          <p:cNvSpPr txBox="1"/>
          <p:nvPr/>
        </p:nvSpPr>
        <p:spPr>
          <a:xfrm>
            <a:off x="3048000" y="6243637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r>
              <a:rPr lang="en-US"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Swati Mali</a:t>
            </a:r>
            <a:endParaRPr/>
          </a:p>
        </p:txBody>
      </p:sp>
      <p:sp>
        <p:nvSpPr>
          <p:cNvPr id="625" name="Google Shape;625;p56"/>
          <p:cNvSpPr txBox="1"/>
          <p:nvPr/>
        </p:nvSpPr>
        <p:spPr>
          <a:xfrm>
            <a:off x="7042150" y="6243637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fld id="{00000000-1234-1234-1234-123412341234}" type="slidenum">
              <a:rPr lang="en-US"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56</a:t>
            </a:fld>
            <a:endParaRPr/>
          </a:p>
        </p:txBody>
      </p:sp>
      <p:sp>
        <p:nvSpPr>
          <p:cNvPr id="626" name="Google Shape;626;p56"/>
          <p:cNvSpPr txBox="1">
            <a:spLocks noGrp="1"/>
          </p:cNvSpPr>
          <p:nvPr>
            <p:ph type="title"/>
          </p:nvPr>
        </p:nvSpPr>
        <p:spPr>
          <a:xfrm>
            <a:off x="1150937" y="214312"/>
            <a:ext cx="7793037" cy="852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ahoma"/>
              <a:buNone/>
            </a:pPr>
            <a:r>
              <a:rPr lang="en-US" sz="4400" b="0" i="0" u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Depth-first search</a:t>
            </a:r>
            <a:endParaRPr/>
          </a:p>
        </p:txBody>
      </p:sp>
      <p:sp>
        <p:nvSpPr>
          <p:cNvPr id="627" name="Google Shape;627;p56"/>
          <p:cNvSpPr txBox="1">
            <a:spLocks noGrp="1"/>
          </p:cNvSpPr>
          <p:nvPr>
            <p:ph type="body" idx="1"/>
          </p:nvPr>
        </p:nvSpPr>
        <p:spPr>
          <a:xfrm>
            <a:off x="304800" y="1524000"/>
            <a:ext cx="8650287" cy="460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680"/>
              <a:buFont typeface="Noto Sans Symbols"/>
              <a:buChar char="■"/>
            </a:pPr>
            <a:r>
              <a:rPr lang="en-US" sz="28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Expand deepest unexpanded node</a:t>
            </a:r>
            <a:br>
              <a:rPr lang="en-US" sz="28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lang="en-US" sz="2800" b="0" i="0" u="none">
                <a:solidFill>
                  <a:schemeClr val="accent2"/>
                </a:solidFill>
                <a:latin typeface="Tahoma"/>
                <a:ea typeface="Tahoma"/>
                <a:cs typeface="Tahoma"/>
                <a:sym typeface="Tahoma"/>
              </a:rPr>
              <a:t>Implementation</a:t>
            </a:r>
            <a:r>
              <a:rPr lang="en-US" sz="28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:</a:t>
            </a: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320"/>
              <a:buFont typeface="Noto Sans Symbols"/>
              <a:buChar char="■"/>
            </a:pPr>
            <a:r>
              <a:rPr lang="en-US" sz="2400" b="0" i="1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fringe </a:t>
            </a:r>
            <a:r>
              <a:rPr lang="en-US" sz="2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= LIFO queue, i.e., put successors at front</a:t>
            </a:r>
            <a:br>
              <a:rPr lang="en-US" sz="2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endParaRPr/>
          </a:p>
        </p:txBody>
      </p:sp>
      <p:pic>
        <p:nvPicPr>
          <p:cNvPr id="628" name="Google Shape;628;p56" descr="dfs-progress02c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81200" y="3048000"/>
            <a:ext cx="5181600" cy="300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57"/>
          <p:cNvSpPr txBox="1"/>
          <p:nvPr/>
        </p:nvSpPr>
        <p:spPr>
          <a:xfrm>
            <a:off x="304800" y="6243637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r>
              <a:rPr lang="en-US"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*</a:t>
            </a:r>
            <a:endParaRPr/>
          </a:p>
        </p:txBody>
      </p:sp>
      <p:sp>
        <p:nvSpPr>
          <p:cNvPr id="634" name="Google Shape;634;p57"/>
          <p:cNvSpPr txBox="1"/>
          <p:nvPr/>
        </p:nvSpPr>
        <p:spPr>
          <a:xfrm>
            <a:off x="3048000" y="6243637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r>
              <a:rPr lang="en-US"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Swati Mali</a:t>
            </a:r>
            <a:endParaRPr/>
          </a:p>
        </p:txBody>
      </p:sp>
      <p:sp>
        <p:nvSpPr>
          <p:cNvPr id="635" name="Google Shape;635;p57"/>
          <p:cNvSpPr txBox="1"/>
          <p:nvPr/>
        </p:nvSpPr>
        <p:spPr>
          <a:xfrm>
            <a:off x="7042150" y="6243637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fld id="{00000000-1234-1234-1234-123412341234}" type="slidenum">
              <a:rPr lang="en-US"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57</a:t>
            </a:fld>
            <a:endParaRPr/>
          </a:p>
        </p:txBody>
      </p:sp>
      <p:pic>
        <p:nvPicPr>
          <p:cNvPr id="636" name="Google Shape;636;p57" descr="dfs-progress03c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81200" y="3048000"/>
            <a:ext cx="5181600" cy="2971800"/>
          </a:xfrm>
          <a:prstGeom prst="rect">
            <a:avLst/>
          </a:prstGeom>
          <a:noFill/>
          <a:ln>
            <a:noFill/>
          </a:ln>
        </p:spPr>
      </p:pic>
      <p:sp>
        <p:nvSpPr>
          <p:cNvPr id="637" name="Google Shape;637;p57"/>
          <p:cNvSpPr txBox="1">
            <a:spLocks noGrp="1"/>
          </p:cNvSpPr>
          <p:nvPr>
            <p:ph type="title"/>
          </p:nvPr>
        </p:nvSpPr>
        <p:spPr>
          <a:xfrm>
            <a:off x="1150937" y="214312"/>
            <a:ext cx="7793037" cy="852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ahoma"/>
              <a:buNone/>
            </a:pPr>
            <a:r>
              <a:rPr lang="en-US" sz="4400" b="0" i="0" u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Depth-first search</a:t>
            </a:r>
            <a:endParaRPr/>
          </a:p>
        </p:txBody>
      </p:sp>
      <p:sp>
        <p:nvSpPr>
          <p:cNvPr id="638" name="Google Shape;638;p57"/>
          <p:cNvSpPr txBox="1">
            <a:spLocks noGrp="1"/>
          </p:cNvSpPr>
          <p:nvPr>
            <p:ph type="body" idx="1"/>
          </p:nvPr>
        </p:nvSpPr>
        <p:spPr>
          <a:xfrm>
            <a:off x="304800" y="1524000"/>
            <a:ext cx="8650287" cy="460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680"/>
              <a:buFont typeface="Noto Sans Symbols"/>
              <a:buChar char="■"/>
            </a:pPr>
            <a:r>
              <a:rPr lang="en-US" sz="28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Expand deepest unexpanded node</a:t>
            </a:r>
            <a:br>
              <a:rPr lang="en-US" sz="28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lang="en-US" sz="2800" b="0" i="0" u="none">
                <a:solidFill>
                  <a:schemeClr val="accent2"/>
                </a:solidFill>
                <a:latin typeface="Tahoma"/>
                <a:ea typeface="Tahoma"/>
                <a:cs typeface="Tahoma"/>
                <a:sym typeface="Tahoma"/>
              </a:rPr>
              <a:t>Implementation</a:t>
            </a:r>
            <a:r>
              <a:rPr lang="en-US" sz="28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:</a:t>
            </a: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320"/>
              <a:buFont typeface="Noto Sans Symbols"/>
              <a:buChar char="■"/>
            </a:pPr>
            <a:r>
              <a:rPr lang="en-US" sz="2400" b="0" i="1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fringe </a:t>
            </a:r>
            <a:r>
              <a:rPr lang="en-US" sz="2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= LIFO queue, i.e., put successors at front</a:t>
            </a:r>
            <a:br>
              <a:rPr lang="en-US" sz="2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58"/>
          <p:cNvSpPr txBox="1"/>
          <p:nvPr/>
        </p:nvSpPr>
        <p:spPr>
          <a:xfrm>
            <a:off x="304800" y="6243637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r>
              <a:rPr lang="en-US"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*</a:t>
            </a:r>
            <a:endParaRPr/>
          </a:p>
        </p:txBody>
      </p:sp>
      <p:sp>
        <p:nvSpPr>
          <p:cNvPr id="644" name="Google Shape;644;p58"/>
          <p:cNvSpPr txBox="1"/>
          <p:nvPr/>
        </p:nvSpPr>
        <p:spPr>
          <a:xfrm>
            <a:off x="3048000" y="6243637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r>
              <a:rPr lang="en-US"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Swati Mali</a:t>
            </a:r>
            <a:endParaRPr/>
          </a:p>
        </p:txBody>
      </p:sp>
      <p:sp>
        <p:nvSpPr>
          <p:cNvPr id="645" name="Google Shape;645;p58"/>
          <p:cNvSpPr txBox="1"/>
          <p:nvPr/>
        </p:nvSpPr>
        <p:spPr>
          <a:xfrm>
            <a:off x="7042150" y="6243637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fld id="{00000000-1234-1234-1234-123412341234}" type="slidenum">
              <a:rPr lang="en-US"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58</a:t>
            </a:fld>
            <a:endParaRPr/>
          </a:p>
        </p:txBody>
      </p:sp>
      <p:pic>
        <p:nvPicPr>
          <p:cNvPr id="646" name="Google Shape;646;p58" descr="dfs-progress04c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81200" y="3048000"/>
            <a:ext cx="5181600" cy="2913062"/>
          </a:xfrm>
          <a:prstGeom prst="rect">
            <a:avLst/>
          </a:prstGeom>
          <a:noFill/>
          <a:ln>
            <a:noFill/>
          </a:ln>
        </p:spPr>
      </p:pic>
      <p:sp>
        <p:nvSpPr>
          <p:cNvPr id="647" name="Google Shape;647;p58"/>
          <p:cNvSpPr txBox="1">
            <a:spLocks noGrp="1"/>
          </p:cNvSpPr>
          <p:nvPr>
            <p:ph type="title"/>
          </p:nvPr>
        </p:nvSpPr>
        <p:spPr>
          <a:xfrm>
            <a:off x="1150937" y="214312"/>
            <a:ext cx="7793037" cy="852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ahoma"/>
              <a:buNone/>
            </a:pPr>
            <a:r>
              <a:rPr lang="en-US" sz="4400" b="0" i="0" u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Depth-first search</a:t>
            </a:r>
            <a:endParaRPr/>
          </a:p>
        </p:txBody>
      </p:sp>
      <p:sp>
        <p:nvSpPr>
          <p:cNvPr id="648" name="Google Shape;648;p58"/>
          <p:cNvSpPr txBox="1">
            <a:spLocks noGrp="1"/>
          </p:cNvSpPr>
          <p:nvPr>
            <p:ph type="body" idx="1"/>
          </p:nvPr>
        </p:nvSpPr>
        <p:spPr>
          <a:xfrm>
            <a:off x="304800" y="1524000"/>
            <a:ext cx="8650287" cy="460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680"/>
              <a:buFont typeface="Noto Sans Symbols"/>
              <a:buChar char="■"/>
            </a:pPr>
            <a:r>
              <a:rPr lang="en-US" sz="28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Expand deepest unexpanded node</a:t>
            </a:r>
            <a:br>
              <a:rPr lang="en-US" sz="28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lang="en-US" sz="2800" b="0" i="0" u="none">
                <a:solidFill>
                  <a:schemeClr val="accent2"/>
                </a:solidFill>
                <a:latin typeface="Tahoma"/>
                <a:ea typeface="Tahoma"/>
                <a:cs typeface="Tahoma"/>
                <a:sym typeface="Tahoma"/>
              </a:rPr>
              <a:t>Implementation</a:t>
            </a:r>
            <a:r>
              <a:rPr lang="en-US" sz="28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:</a:t>
            </a: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320"/>
              <a:buFont typeface="Noto Sans Symbols"/>
              <a:buChar char="■"/>
            </a:pPr>
            <a:r>
              <a:rPr lang="en-US" sz="2400" b="0" i="1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fringe </a:t>
            </a:r>
            <a:r>
              <a:rPr lang="en-US" sz="2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= LIFO queue, i.e., put successors at front</a:t>
            </a:r>
            <a:br>
              <a:rPr lang="en-US" sz="2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59"/>
          <p:cNvSpPr txBox="1"/>
          <p:nvPr/>
        </p:nvSpPr>
        <p:spPr>
          <a:xfrm>
            <a:off x="304800" y="6243637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r>
              <a:rPr lang="en-US"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*</a:t>
            </a:r>
            <a:endParaRPr/>
          </a:p>
        </p:txBody>
      </p:sp>
      <p:sp>
        <p:nvSpPr>
          <p:cNvPr id="654" name="Google Shape;654;p59"/>
          <p:cNvSpPr txBox="1"/>
          <p:nvPr/>
        </p:nvSpPr>
        <p:spPr>
          <a:xfrm>
            <a:off x="3048000" y="6243637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r>
              <a:rPr lang="en-US"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Swati Mali</a:t>
            </a:r>
            <a:endParaRPr/>
          </a:p>
        </p:txBody>
      </p:sp>
      <p:sp>
        <p:nvSpPr>
          <p:cNvPr id="655" name="Google Shape;655;p59"/>
          <p:cNvSpPr txBox="1"/>
          <p:nvPr/>
        </p:nvSpPr>
        <p:spPr>
          <a:xfrm>
            <a:off x="7042150" y="6243637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fld id="{00000000-1234-1234-1234-123412341234}" type="slidenum">
              <a:rPr lang="en-US"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59</a:t>
            </a:fld>
            <a:endParaRPr/>
          </a:p>
        </p:txBody>
      </p:sp>
      <p:pic>
        <p:nvPicPr>
          <p:cNvPr id="656" name="Google Shape;656;p59" descr="dfs-progress05c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81200" y="3048000"/>
            <a:ext cx="5181600" cy="3011487"/>
          </a:xfrm>
          <a:prstGeom prst="rect">
            <a:avLst/>
          </a:prstGeom>
          <a:noFill/>
          <a:ln>
            <a:noFill/>
          </a:ln>
        </p:spPr>
      </p:pic>
      <p:sp>
        <p:nvSpPr>
          <p:cNvPr id="657" name="Google Shape;657;p59"/>
          <p:cNvSpPr txBox="1">
            <a:spLocks noGrp="1"/>
          </p:cNvSpPr>
          <p:nvPr>
            <p:ph type="title"/>
          </p:nvPr>
        </p:nvSpPr>
        <p:spPr>
          <a:xfrm>
            <a:off x="1150937" y="214312"/>
            <a:ext cx="7793037" cy="852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ahoma"/>
              <a:buNone/>
            </a:pPr>
            <a:r>
              <a:rPr lang="en-US" sz="4400" b="0" i="0" u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Depth-first search</a:t>
            </a:r>
            <a:endParaRPr/>
          </a:p>
        </p:txBody>
      </p:sp>
      <p:sp>
        <p:nvSpPr>
          <p:cNvPr id="658" name="Google Shape;658;p59"/>
          <p:cNvSpPr txBox="1">
            <a:spLocks noGrp="1"/>
          </p:cNvSpPr>
          <p:nvPr>
            <p:ph type="body" idx="1"/>
          </p:nvPr>
        </p:nvSpPr>
        <p:spPr>
          <a:xfrm>
            <a:off x="304800" y="1524000"/>
            <a:ext cx="8650287" cy="460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680"/>
              <a:buFont typeface="Noto Sans Symbols"/>
              <a:buChar char="■"/>
            </a:pPr>
            <a:r>
              <a:rPr lang="en-US" sz="28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Expand deepest unexpanded node</a:t>
            </a:r>
            <a:br>
              <a:rPr lang="en-US" sz="28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lang="en-US" sz="2800" b="0" i="0" u="none">
                <a:solidFill>
                  <a:schemeClr val="accent2"/>
                </a:solidFill>
                <a:latin typeface="Tahoma"/>
                <a:ea typeface="Tahoma"/>
                <a:cs typeface="Tahoma"/>
                <a:sym typeface="Tahoma"/>
              </a:rPr>
              <a:t>Implementation</a:t>
            </a:r>
            <a:r>
              <a:rPr lang="en-US" sz="28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:</a:t>
            </a: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320"/>
              <a:buFont typeface="Noto Sans Symbols"/>
              <a:buChar char="■"/>
            </a:pPr>
            <a:r>
              <a:rPr lang="en-US" sz="2400" b="0" i="1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fringe </a:t>
            </a:r>
            <a:r>
              <a:rPr lang="en-US" sz="2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= LIFO queue, i.e., put successors at front</a:t>
            </a:r>
            <a:br>
              <a:rPr lang="en-US" sz="2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6"/>
          <p:cNvSpPr txBox="1">
            <a:spLocks noGrp="1"/>
          </p:cNvSpPr>
          <p:nvPr>
            <p:ph type="title"/>
          </p:nvPr>
        </p:nvSpPr>
        <p:spPr>
          <a:xfrm>
            <a:off x="1828800" y="442912"/>
            <a:ext cx="7115175" cy="852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ahoma"/>
              <a:buNone/>
            </a:pPr>
            <a:r>
              <a:rPr lang="en-US" sz="4400" b="0" i="0" u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Problem characteristics</a:t>
            </a:r>
            <a:br>
              <a:rPr lang="en-US" sz="4400" b="0" i="0" u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lang="en-US" sz="4400" b="0" i="0" u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(Ref- Rich &amp; knight)	</a:t>
            </a:r>
            <a:endParaRPr/>
          </a:p>
        </p:txBody>
      </p:sp>
      <p:sp>
        <p:nvSpPr>
          <p:cNvPr id="161" name="Google Shape;161;p6"/>
          <p:cNvSpPr txBox="1">
            <a:spLocks noGrp="1"/>
          </p:cNvSpPr>
          <p:nvPr>
            <p:ph type="body" idx="1"/>
          </p:nvPr>
        </p:nvSpPr>
        <p:spPr>
          <a:xfrm>
            <a:off x="304800" y="1524000"/>
            <a:ext cx="8650287" cy="460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920"/>
              <a:buFont typeface="Noto Sans Symbols"/>
              <a:buChar char="■"/>
            </a:pPr>
            <a:r>
              <a:rPr lang="en-US" sz="32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Is the problem decomposable ?</a:t>
            </a:r>
            <a:endParaRPr/>
          </a:p>
          <a:p>
            <a:pPr marL="742950" marR="0" lvl="1" indent="-28575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hlink"/>
              </a:buClr>
              <a:buSzPts val="1540"/>
              <a:buFont typeface="Noto Sans Symbols"/>
              <a:buChar char="■"/>
            </a:pPr>
            <a:r>
              <a:rPr lang="en-US" sz="2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Strategies- Divide and conquer, greedy, dynamic</a:t>
            </a:r>
            <a:endParaRPr/>
          </a:p>
          <a:p>
            <a:pPr marL="742950" marR="0" lvl="1" indent="-28575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hlink"/>
              </a:buClr>
              <a:buSzPts val="1540"/>
              <a:buFont typeface="Noto Sans Symbols"/>
              <a:buChar char="■"/>
            </a:pPr>
            <a:r>
              <a:rPr lang="en-US" sz="2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Example problems- integration by parts, merge/quick sorts, binary search, knapsack, n queens, shortest paths etc)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folHlink"/>
              </a:buClr>
              <a:buSzPts val="1920"/>
              <a:buFont typeface="Noto Sans Symbols"/>
              <a:buChar char="■"/>
            </a:pPr>
            <a:r>
              <a:rPr lang="en-US" sz="32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Can solution steps be undone?</a:t>
            </a:r>
            <a:endParaRPr/>
          </a:p>
          <a:p>
            <a:pPr marL="742950" marR="0" lvl="1" indent="-28575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hlink"/>
              </a:buClr>
              <a:buSzPts val="1540"/>
              <a:buFont typeface="Noto Sans Symbols"/>
              <a:buChar char="■"/>
            </a:pPr>
            <a:r>
              <a:rPr lang="en-US" sz="2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Strategies-backtracking, branch and bound</a:t>
            </a:r>
            <a:endParaRPr/>
          </a:p>
          <a:p>
            <a:pPr marL="742950" marR="0" lvl="1" indent="-28575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hlink"/>
              </a:buClr>
              <a:buSzPts val="1540"/>
              <a:buFont typeface="Noto Sans Symbols"/>
              <a:buChar char="■"/>
            </a:pPr>
            <a:r>
              <a:rPr lang="en-US" sz="2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Example problems- 8 puzzle, n queen, knapsack, graph coloring, TSP</a:t>
            </a:r>
            <a:endParaRPr/>
          </a:p>
        </p:txBody>
      </p:sp>
      <p:sp>
        <p:nvSpPr>
          <p:cNvPr id="162" name="Google Shape;162;p6"/>
          <p:cNvSpPr txBox="1"/>
          <p:nvPr/>
        </p:nvSpPr>
        <p:spPr>
          <a:xfrm>
            <a:off x="304800" y="6243637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r>
              <a:rPr lang="en-US"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*</a:t>
            </a:r>
            <a:endParaRPr/>
          </a:p>
        </p:txBody>
      </p:sp>
      <p:sp>
        <p:nvSpPr>
          <p:cNvPr id="163" name="Google Shape;163;p6"/>
          <p:cNvSpPr txBox="1"/>
          <p:nvPr/>
        </p:nvSpPr>
        <p:spPr>
          <a:xfrm>
            <a:off x="3048000" y="6243637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r>
              <a:rPr lang="en-US"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Swati Mali</a:t>
            </a:r>
            <a:endParaRPr/>
          </a:p>
        </p:txBody>
      </p:sp>
      <p:sp>
        <p:nvSpPr>
          <p:cNvPr id="164" name="Google Shape;164;p6"/>
          <p:cNvSpPr txBox="1"/>
          <p:nvPr/>
        </p:nvSpPr>
        <p:spPr>
          <a:xfrm>
            <a:off x="7042150" y="6243637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fld id="{00000000-1234-1234-1234-123412341234}" type="slidenum">
              <a:rPr lang="en-US"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6</a:t>
            </a:fld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60"/>
          <p:cNvSpPr txBox="1"/>
          <p:nvPr/>
        </p:nvSpPr>
        <p:spPr>
          <a:xfrm>
            <a:off x="304800" y="6243637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r>
              <a:rPr lang="en-US"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*</a:t>
            </a:r>
            <a:endParaRPr/>
          </a:p>
        </p:txBody>
      </p:sp>
      <p:sp>
        <p:nvSpPr>
          <p:cNvPr id="664" name="Google Shape;664;p60"/>
          <p:cNvSpPr txBox="1"/>
          <p:nvPr/>
        </p:nvSpPr>
        <p:spPr>
          <a:xfrm>
            <a:off x="3048000" y="6243637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r>
              <a:rPr lang="en-US"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Swati Mali</a:t>
            </a:r>
            <a:endParaRPr/>
          </a:p>
        </p:txBody>
      </p:sp>
      <p:sp>
        <p:nvSpPr>
          <p:cNvPr id="665" name="Google Shape;665;p60"/>
          <p:cNvSpPr txBox="1"/>
          <p:nvPr/>
        </p:nvSpPr>
        <p:spPr>
          <a:xfrm>
            <a:off x="7042150" y="6243637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fld id="{00000000-1234-1234-1234-123412341234}" type="slidenum">
              <a:rPr lang="en-US"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60</a:t>
            </a:fld>
            <a:endParaRPr/>
          </a:p>
        </p:txBody>
      </p:sp>
      <p:sp>
        <p:nvSpPr>
          <p:cNvPr id="666" name="Google Shape;666;p60"/>
          <p:cNvSpPr txBox="1">
            <a:spLocks noGrp="1"/>
          </p:cNvSpPr>
          <p:nvPr>
            <p:ph type="title"/>
          </p:nvPr>
        </p:nvSpPr>
        <p:spPr>
          <a:xfrm>
            <a:off x="1150937" y="214312"/>
            <a:ext cx="7793037" cy="852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ahoma"/>
              <a:buNone/>
            </a:pPr>
            <a:r>
              <a:rPr lang="en-US" sz="4400" b="0" i="0" u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Depth-first search</a:t>
            </a:r>
            <a:endParaRPr/>
          </a:p>
        </p:txBody>
      </p:sp>
      <p:sp>
        <p:nvSpPr>
          <p:cNvPr id="667" name="Google Shape;667;p60"/>
          <p:cNvSpPr txBox="1">
            <a:spLocks noGrp="1"/>
          </p:cNvSpPr>
          <p:nvPr>
            <p:ph type="body" idx="1"/>
          </p:nvPr>
        </p:nvSpPr>
        <p:spPr>
          <a:xfrm>
            <a:off x="304800" y="1524000"/>
            <a:ext cx="8650287" cy="460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680"/>
              <a:buFont typeface="Noto Sans Symbols"/>
              <a:buChar char="■"/>
            </a:pPr>
            <a:r>
              <a:rPr lang="en-US" sz="28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Expand deepest unexpanded node</a:t>
            </a:r>
            <a:br>
              <a:rPr lang="en-US" sz="28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lang="en-US" sz="2800" b="0" i="0" u="none">
                <a:solidFill>
                  <a:schemeClr val="accent2"/>
                </a:solidFill>
                <a:latin typeface="Tahoma"/>
                <a:ea typeface="Tahoma"/>
                <a:cs typeface="Tahoma"/>
                <a:sym typeface="Tahoma"/>
              </a:rPr>
              <a:t>Implementation</a:t>
            </a:r>
            <a:r>
              <a:rPr lang="en-US" sz="28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:</a:t>
            </a: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320"/>
              <a:buFont typeface="Noto Sans Symbols"/>
              <a:buChar char="■"/>
            </a:pPr>
            <a:r>
              <a:rPr lang="en-US" sz="2400" b="0" i="1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fringe </a:t>
            </a:r>
            <a:r>
              <a:rPr lang="en-US" sz="2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= LIFO queue, i.e., put successors at front</a:t>
            </a:r>
            <a:br>
              <a:rPr lang="en-US" sz="2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endParaRPr/>
          </a:p>
        </p:txBody>
      </p:sp>
      <p:pic>
        <p:nvPicPr>
          <p:cNvPr id="668" name="Google Shape;668;p60" descr="dfs-progress06c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81200" y="3048000"/>
            <a:ext cx="5181600" cy="30273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61"/>
          <p:cNvSpPr txBox="1"/>
          <p:nvPr/>
        </p:nvSpPr>
        <p:spPr>
          <a:xfrm>
            <a:off x="304800" y="6243637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r>
              <a:rPr lang="en-US"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*</a:t>
            </a:r>
            <a:endParaRPr/>
          </a:p>
        </p:txBody>
      </p:sp>
      <p:sp>
        <p:nvSpPr>
          <p:cNvPr id="674" name="Google Shape;674;p61"/>
          <p:cNvSpPr txBox="1"/>
          <p:nvPr/>
        </p:nvSpPr>
        <p:spPr>
          <a:xfrm>
            <a:off x="3048000" y="6243637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r>
              <a:rPr lang="en-US"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Swati Mali</a:t>
            </a:r>
            <a:endParaRPr/>
          </a:p>
        </p:txBody>
      </p:sp>
      <p:sp>
        <p:nvSpPr>
          <p:cNvPr id="675" name="Google Shape;675;p61"/>
          <p:cNvSpPr txBox="1"/>
          <p:nvPr/>
        </p:nvSpPr>
        <p:spPr>
          <a:xfrm>
            <a:off x="7042150" y="6243637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fld id="{00000000-1234-1234-1234-123412341234}" type="slidenum">
              <a:rPr lang="en-US"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61</a:t>
            </a:fld>
            <a:endParaRPr/>
          </a:p>
        </p:txBody>
      </p:sp>
      <p:sp>
        <p:nvSpPr>
          <p:cNvPr id="676" name="Google Shape;676;p61"/>
          <p:cNvSpPr txBox="1">
            <a:spLocks noGrp="1"/>
          </p:cNvSpPr>
          <p:nvPr>
            <p:ph type="title"/>
          </p:nvPr>
        </p:nvSpPr>
        <p:spPr>
          <a:xfrm>
            <a:off x="1150937" y="214312"/>
            <a:ext cx="7793037" cy="852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ahoma"/>
              <a:buNone/>
            </a:pPr>
            <a:r>
              <a:rPr lang="en-US" sz="4400" b="0" i="0" u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Depth-first search</a:t>
            </a:r>
            <a:endParaRPr/>
          </a:p>
        </p:txBody>
      </p:sp>
      <p:sp>
        <p:nvSpPr>
          <p:cNvPr id="677" name="Google Shape;677;p61"/>
          <p:cNvSpPr txBox="1">
            <a:spLocks noGrp="1"/>
          </p:cNvSpPr>
          <p:nvPr>
            <p:ph type="body" idx="1"/>
          </p:nvPr>
        </p:nvSpPr>
        <p:spPr>
          <a:xfrm>
            <a:off x="304800" y="1524000"/>
            <a:ext cx="8650287" cy="460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680"/>
              <a:buFont typeface="Noto Sans Symbols"/>
              <a:buChar char="■"/>
            </a:pPr>
            <a:r>
              <a:rPr lang="en-US" sz="28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Expand deepest unexpanded node</a:t>
            </a:r>
            <a:br>
              <a:rPr lang="en-US" sz="28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lang="en-US" sz="2800" b="0" i="0" u="none">
                <a:solidFill>
                  <a:schemeClr val="accent2"/>
                </a:solidFill>
                <a:latin typeface="Tahoma"/>
                <a:ea typeface="Tahoma"/>
                <a:cs typeface="Tahoma"/>
                <a:sym typeface="Tahoma"/>
              </a:rPr>
              <a:t>Implementation</a:t>
            </a:r>
            <a:r>
              <a:rPr lang="en-US" sz="28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:</a:t>
            </a: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320"/>
              <a:buFont typeface="Noto Sans Symbols"/>
              <a:buChar char="■"/>
            </a:pPr>
            <a:r>
              <a:rPr lang="en-US" sz="2400" b="0" i="1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fringe </a:t>
            </a:r>
            <a:r>
              <a:rPr lang="en-US" sz="2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= LIFO queue, i.e., put successors at front</a:t>
            </a:r>
            <a:br>
              <a:rPr lang="en-US" sz="2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endParaRPr/>
          </a:p>
        </p:txBody>
      </p:sp>
      <p:pic>
        <p:nvPicPr>
          <p:cNvPr id="678" name="Google Shape;678;p61" descr="dfs-progress01c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62200" y="3124200"/>
            <a:ext cx="4419600" cy="2568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9" name="Google Shape;679;p61" descr="dfs-progress07c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981200" y="3048000"/>
            <a:ext cx="5181600" cy="300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62"/>
          <p:cNvSpPr txBox="1"/>
          <p:nvPr/>
        </p:nvSpPr>
        <p:spPr>
          <a:xfrm>
            <a:off x="304800" y="6243637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r>
              <a:rPr lang="en-US"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*</a:t>
            </a:r>
            <a:endParaRPr/>
          </a:p>
        </p:txBody>
      </p:sp>
      <p:sp>
        <p:nvSpPr>
          <p:cNvPr id="685" name="Google Shape;685;p62"/>
          <p:cNvSpPr txBox="1"/>
          <p:nvPr/>
        </p:nvSpPr>
        <p:spPr>
          <a:xfrm>
            <a:off x="3048000" y="6243637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r>
              <a:rPr lang="en-US"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Swati Mali</a:t>
            </a:r>
            <a:endParaRPr/>
          </a:p>
        </p:txBody>
      </p:sp>
      <p:sp>
        <p:nvSpPr>
          <p:cNvPr id="686" name="Google Shape;686;p62"/>
          <p:cNvSpPr txBox="1"/>
          <p:nvPr/>
        </p:nvSpPr>
        <p:spPr>
          <a:xfrm>
            <a:off x="7042150" y="6243637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fld id="{00000000-1234-1234-1234-123412341234}" type="slidenum">
              <a:rPr lang="en-US"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62</a:t>
            </a:fld>
            <a:endParaRPr/>
          </a:p>
        </p:txBody>
      </p:sp>
      <p:sp>
        <p:nvSpPr>
          <p:cNvPr id="687" name="Google Shape;687;p62"/>
          <p:cNvSpPr txBox="1">
            <a:spLocks noGrp="1"/>
          </p:cNvSpPr>
          <p:nvPr>
            <p:ph type="title"/>
          </p:nvPr>
        </p:nvSpPr>
        <p:spPr>
          <a:xfrm>
            <a:off x="1150937" y="214312"/>
            <a:ext cx="7793037" cy="852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ahoma"/>
              <a:buNone/>
            </a:pPr>
            <a:r>
              <a:rPr lang="en-US" sz="4400" b="0" i="0" u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Depth-first search</a:t>
            </a:r>
            <a:endParaRPr/>
          </a:p>
        </p:txBody>
      </p:sp>
      <p:sp>
        <p:nvSpPr>
          <p:cNvPr id="688" name="Google Shape;688;p62"/>
          <p:cNvSpPr txBox="1">
            <a:spLocks noGrp="1"/>
          </p:cNvSpPr>
          <p:nvPr>
            <p:ph type="body" idx="1"/>
          </p:nvPr>
        </p:nvSpPr>
        <p:spPr>
          <a:xfrm>
            <a:off x="304800" y="1524000"/>
            <a:ext cx="8650287" cy="460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680"/>
              <a:buFont typeface="Noto Sans Symbols"/>
              <a:buChar char="■"/>
            </a:pPr>
            <a:r>
              <a:rPr lang="en-US" sz="28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Expand deepest unexpanded node</a:t>
            </a:r>
            <a:br>
              <a:rPr lang="en-US" sz="28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lang="en-US" sz="2800" b="0" i="0" u="none">
                <a:solidFill>
                  <a:schemeClr val="accent2"/>
                </a:solidFill>
                <a:latin typeface="Tahoma"/>
                <a:ea typeface="Tahoma"/>
                <a:cs typeface="Tahoma"/>
                <a:sym typeface="Tahoma"/>
              </a:rPr>
              <a:t>Implementation</a:t>
            </a:r>
            <a:r>
              <a:rPr lang="en-US" sz="28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:</a:t>
            </a: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320"/>
              <a:buFont typeface="Noto Sans Symbols"/>
              <a:buChar char="■"/>
            </a:pPr>
            <a:r>
              <a:rPr lang="en-US" sz="2400" b="0" i="1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fringe </a:t>
            </a:r>
            <a:r>
              <a:rPr lang="en-US" sz="2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= LIFO queue, i.e., put successors at front</a:t>
            </a:r>
            <a:br>
              <a:rPr lang="en-US" sz="2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endParaRPr/>
          </a:p>
        </p:txBody>
      </p:sp>
      <p:pic>
        <p:nvPicPr>
          <p:cNvPr id="689" name="Google Shape;689;p62" descr="dfs-progress01c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62200" y="3124200"/>
            <a:ext cx="4419600" cy="2568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0" name="Google Shape;690;p62" descr="dfs-progress08c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981200" y="3048000"/>
            <a:ext cx="5181600" cy="300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63"/>
          <p:cNvSpPr txBox="1"/>
          <p:nvPr/>
        </p:nvSpPr>
        <p:spPr>
          <a:xfrm>
            <a:off x="304800" y="6243637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r>
              <a:rPr lang="en-US"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*</a:t>
            </a:r>
            <a:endParaRPr/>
          </a:p>
        </p:txBody>
      </p:sp>
      <p:sp>
        <p:nvSpPr>
          <p:cNvPr id="696" name="Google Shape;696;p63"/>
          <p:cNvSpPr txBox="1"/>
          <p:nvPr/>
        </p:nvSpPr>
        <p:spPr>
          <a:xfrm>
            <a:off x="3048000" y="6243637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r>
              <a:rPr lang="en-US"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Swati Mali</a:t>
            </a:r>
            <a:endParaRPr/>
          </a:p>
        </p:txBody>
      </p:sp>
      <p:sp>
        <p:nvSpPr>
          <p:cNvPr id="697" name="Google Shape;697;p63"/>
          <p:cNvSpPr txBox="1"/>
          <p:nvPr/>
        </p:nvSpPr>
        <p:spPr>
          <a:xfrm>
            <a:off x="7042150" y="6243637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fld id="{00000000-1234-1234-1234-123412341234}" type="slidenum">
              <a:rPr lang="en-US"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63</a:t>
            </a:fld>
            <a:endParaRPr/>
          </a:p>
        </p:txBody>
      </p:sp>
      <p:sp>
        <p:nvSpPr>
          <p:cNvPr id="698" name="Google Shape;698;p63"/>
          <p:cNvSpPr txBox="1">
            <a:spLocks noGrp="1"/>
          </p:cNvSpPr>
          <p:nvPr>
            <p:ph type="title"/>
          </p:nvPr>
        </p:nvSpPr>
        <p:spPr>
          <a:xfrm>
            <a:off x="1150937" y="214312"/>
            <a:ext cx="7793037" cy="852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ahoma"/>
              <a:buNone/>
            </a:pPr>
            <a:r>
              <a:rPr lang="en-US" sz="4400" b="0" i="0" u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Depth-first search</a:t>
            </a:r>
            <a:endParaRPr/>
          </a:p>
        </p:txBody>
      </p:sp>
      <p:sp>
        <p:nvSpPr>
          <p:cNvPr id="699" name="Google Shape;699;p63"/>
          <p:cNvSpPr txBox="1">
            <a:spLocks noGrp="1"/>
          </p:cNvSpPr>
          <p:nvPr>
            <p:ph type="body" idx="1"/>
          </p:nvPr>
        </p:nvSpPr>
        <p:spPr>
          <a:xfrm>
            <a:off x="304800" y="1524000"/>
            <a:ext cx="8650287" cy="460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680"/>
              <a:buFont typeface="Noto Sans Symbols"/>
              <a:buChar char="■"/>
            </a:pPr>
            <a:r>
              <a:rPr lang="en-US" sz="28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Expand deepest unexpanded node</a:t>
            </a:r>
            <a:br>
              <a:rPr lang="en-US" sz="28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lang="en-US" sz="2800" b="0" i="0" u="none">
                <a:solidFill>
                  <a:schemeClr val="accent2"/>
                </a:solidFill>
                <a:latin typeface="Tahoma"/>
                <a:ea typeface="Tahoma"/>
                <a:cs typeface="Tahoma"/>
                <a:sym typeface="Tahoma"/>
              </a:rPr>
              <a:t>Implementation</a:t>
            </a:r>
            <a:r>
              <a:rPr lang="en-US" sz="28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:</a:t>
            </a: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320"/>
              <a:buFont typeface="Noto Sans Symbols"/>
              <a:buChar char="■"/>
            </a:pPr>
            <a:r>
              <a:rPr lang="en-US" sz="2400" b="0" i="1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fringe </a:t>
            </a:r>
            <a:r>
              <a:rPr lang="en-US" sz="2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= LIFO queue, i.e., put successors at front</a:t>
            </a:r>
            <a:br>
              <a:rPr lang="en-US" sz="2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endParaRPr/>
          </a:p>
        </p:txBody>
      </p:sp>
      <p:pic>
        <p:nvPicPr>
          <p:cNvPr id="700" name="Google Shape;700;p63" descr="dfs-progress01c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62200" y="3124200"/>
            <a:ext cx="4419600" cy="2568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1" name="Google Shape;701;p63" descr="dfs-progress09c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981200" y="3048000"/>
            <a:ext cx="5181600" cy="30273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64"/>
          <p:cNvSpPr txBox="1"/>
          <p:nvPr/>
        </p:nvSpPr>
        <p:spPr>
          <a:xfrm>
            <a:off x="304800" y="6243637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r>
              <a:rPr lang="en-US"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*</a:t>
            </a:r>
            <a:endParaRPr/>
          </a:p>
        </p:txBody>
      </p:sp>
      <p:sp>
        <p:nvSpPr>
          <p:cNvPr id="707" name="Google Shape;707;p64"/>
          <p:cNvSpPr txBox="1"/>
          <p:nvPr/>
        </p:nvSpPr>
        <p:spPr>
          <a:xfrm>
            <a:off x="3048000" y="6243637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r>
              <a:rPr lang="en-US"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Swati Mali</a:t>
            </a:r>
            <a:endParaRPr/>
          </a:p>
        </p:txBody>
      </p:sp>
      <p:sp>
        <p:nvSpPr>
          <p:cNvPr id="708" name="Google Shape;708;p64"/>
          <p:cNvSpPr txBox="1"/>
          <p:nvPr/>
        </p:nvSpPr>
        <p:spPr>
          <a:xfrm>
            <a:off x="7042150" y="6243637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fld id="{00000000-1234-1234-1234-123412341234}" type="slidenum">
              <a:rPr lang="en-US"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64</a:t>
            </a:fld>
            <a:endParaRPr/>
          </a:p>
        </p:txBody>
      </p:sp>
      <p:sp>
        <p:nvSpPr>
          <p:cNvPr id="709" name="Google Shape;709;p64"/>
          <p:cNvSpPr txBox="1">
            <a:spLocks noGrp="1"/>
          </p:cNvSpPr>
          <p:nvPr>
            <p:ph type="title"/>
          </p:nvPr>
        </p:nvSpPr>
        <p:spPr>
          <a:xfrm>
            <a:off x="1150937" y="214312"/>
            <a:ext cx="7793037" cy="852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ahoma"/>
              <a:buNone/>
            </a:pPr>
            <a:r>
              <a:rPr lang="en-US" sz="4400" b="0" i="0" u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Depth-first search</a:t>
            </a:r>
            <a:endParaRPr/>
          </a:p>
        </p:txBody>
      </p:sp>
      <p:sp>
        <p:nvSpPr>
          <p:cNvPr id="710" name="Google Shape;710;p64"/>
          <p:cNvSpPr txBox="1">
            <a:spLocks noGrp="1"/>
          </p:cNvSpPr>
          <p:nvPr>
            <p:ph type="body" idx="1"/>
          </p:nvPr>
        </p:nvSpPr>
        <p:spPr>
          <a:xfrm>
            <a:off x="304800" y="1524000"/>
            <a:ext cx="8650287" cy="460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680"/>
              <a:buFont typeface="Noto Sans Symbols"/>
              <a:buChar char="■"/>
            </a:pPr>
            <a:r>
              <a:rPr lang="en-US" sz="28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Expand deepest unexpanded node</a:t>
            </a:r>
            <a:br>
              <a:rPr lang="en-US" sz="28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lang="en-US" sz="2800" b="0" i="0" u="none">
                <a:solidFill>
                  <a:schemeClr val="accent2"/>
                </a:solidFill>
                <a:latin typeface="Tahoma"/>
                <a:ea typeface="Tahoma"/>
                <a:cs typeface="Tahoma"/>
                <a:sym typeface="Tahoma"/>
              </a:rPr>
              <a:t>Implementation</a:t>
            </a:r>
            <a:r>
              <a:rPr lang="en-US" sz="28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:</a:t>
            </a: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320"/>
              <a:buFont typeface="Noto Sans Symbols"/>
              <a:buChar char="■"/>
            </a:pPr>
            <a:r>
              <a:rPr lang="en-US" sz="2400" b="0" i="1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fringe </a:t>
            </a:r>
            <a:r>
              <a:rPr lang="en-US" sz="2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= LIFO queue, i.e., put successors at front</a:t>
            </a:r>
            <a:br>
              <a:rPr lang="en-US" sz="2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endParaRPr/>
          </a:p>
        </p:txBody>
      </p:sp>
      <p:pic>
        <p:nvPicPr>
          <p:cNvPr id="711" name="Google Shape;711;p64" descr="dfs-progress01c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62200" y="3124200"/>
            <a:ext cx="4419600" cy="2568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2" name="Google Shape;712;p64" descr="dfs-progress10c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981200" y="3048000"/>
            <a:ext cx="5181600" cy="300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65"/>
          <p:cNvSpPr txBox="1"/>
          <p:nvPr/>
        </p:nvSpPr>
        <p:spPr>
          <a:xfrm>
            <a:off x="304800" y="6243637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r>
              <a:rPr lang="en-US"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*</a:t>
            </a:r>
            <a:endParaRPr/>
          </a:p>
        </p:txBody>
      </p:sp>
      <p:sp>
        <p:nvSpPr>
          <p:cNvPr id="718" name="Google Shape;718;p65"/>
          <p:cNvSpPr txBox="1"/>
          <p:nvPr/>
        </p:nvSpPr>
        <p:spPr>
          <a:xfrm>
            <a:off x="3048000" y="6243637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r>
              <a:rPr lang="en-US"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Swati Mali</a:t>
            </a:r>
            <a:endParaRPr/>
          </a:p>
        </p:txBody>
      </p:sp>
      <p:sp>
        <p:nvSpPr>
          <p:cNvPr id="719" name="Google Shape;719;p65"/>
          <p:cNvSpPr txBox="1"/>
          <p:nvPr/>
        </p:nvSpPr>
        <p:spPr>
          <a:xfrm>
            <a:off x="7042150" y="6243637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fld id="{00000000-1234-1234-1234-123412341234}" type="slidenum">
              <a:rPr lang="en-US"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65</a:t>
            </a:fld>
            <a:endParaRPr/>
          </a:p>
        </p:txBody>
      </p:sp>
      <p:sp>
        <p:nvSpPr>
          <p:cNvPr id="720" name="Google Shape;720;p65"/>
          <p:cNvSpPr txBox="1">
            <a:spLocks noGrp="1"/>
          </p:cNvSpPr>
          <p:nvPr>
            <p:ph type="title"/>
          </p:nvPr>
        </p:nvSpPr>
        <p:spPr>
          <a:xfrm>
            <a:off x="1150937" y="214312"/>
            <a:ext cx="7793037" cy="852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ahoma"/>
              <a:buNone/>
            </a:pPr>
            <a:r>
              <a:rPr lang="en-US" sz="4400" b="0" i="0" u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Depth-first search</a:t>
            </a:r>
            <a:endParaRPr/>
          </a:p>
        </p:txBody>
      </p:sp>
      <p:sp>
        <p:nvSpPr>
          <p:cNvPr id="721" name="Google Shape;721;p65"/>
          <p:cNvSpPr txBox="1">
            <a:spLocks noGrp="1"/>
          </p:cNvSpPr>
          <p:nvPr>
            <p:ph type="body" idx="1"/>
          </p:nvPr>
        </p:nvSpPr>
        <p:spPr>
          <a:xfrm>
            <a:off x="304800" y="1524000"/>
            <a:ext cx="8650287" cy="460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680"/>
              <a:buFont typeface="Noto Sans Symbols"/>
              <a:buChar char="■"/>
            </a:pPr>
            <a:r>
              <a:rPr lang="en-US" sz="28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Expand deepest unexpanded node</a:t>
            </a:r>
            <a:br>
              <a:rPr lang="en-US" sz="28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lang="en-US" sz="2800" b="0" i="0" u="none">
                <a:solidFill>
                  <a:schemeClr val="accent2"/>
                </a:solidFill>
                <a:latin typeface="Tahoma"/>
                <a:ea typeface="Tahoma"/>
                <a:cs typeface="Tahoma"/>
                <a:sym typeface="Tahoma"/>
              </a:rPr>
              <a:t>Implementation</a:t>
            </a:r>
            <a:r>
              <a:rPr lang="en-US" sz="28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:</a:t>
            </a: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320"/>
              <a:buFont typeface="Noto Sans Symbols"/>
              <a:buChar char="■"/>
            </a:pPr>
            <a:r>
              <a:rPr lang="en-US" sz="2400" b="0" i="1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fringe </a:t>
            </a:r>
            <a:r>
              <a:rPr lang="en-US" sz="2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= LIFO queue, i.e., put successors at front</a:t>
            </a:r>
            <a:br>
              <a:rPr lang="en-US" sz="2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endParaRPr/>
          </a:p>
        </p:txBody>
      </p:sp>
      <p:pic>
        <p:nvPicPr>
          <p:cNvPr id="722" name="Google Shape;722;p65" descr="dfs-progress01c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62200" y="3124200"/>
            <a:ext cx="4419600" cy="2568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3" name="Google Shape;723;p65" descr="dfs-progress11c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981200" y="3048000"/>
            <a:ext cx="5181600" cy="300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66"/>
          <p:cNvSpPr txBox="1"/>
          <p:nvPr/>
        </p:nvSpPr>
        <p:spPr>
          <a:xfrm>
            <a:off x="304800" y="6243637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r>
              <a:rPr lang="en-US"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*</a:t>
            </a:r>
            <a:endParaRPr/>
          </a:p>
        </p:txBody>
      </p:sp>
      <p:sp>
        <p:nvSpPr>
          <p:cNvPr id="729" name="Google Shape;729;p66"/>
          <p:cNvSpPr txBox="1"/>
          <p:nvPr/>
        </p:nvSpPr>
        <p:spPr>
          <a:xfrm>
            <a:off x="3048000" y="6243637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r>
              <a:rPr lang="en-US"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Swati Mali</a:t>
            </a:r>
            <a:endParaRPr/>
          </a:p>
        </p:txBody>
      </p:sp>
      <p:sp>
        <p:nvSpPr>
          <p:cNvPr id="730" name="Google Shape;730;p66"/>
          <p:cNvSpPr txBox="1"/>
          <p:nvPr/>
        </p:nvSpPr>
        <p:spPr>
          <a:xfrm>
            <a:off x="7042150" y="6243637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fld id="{00000000-1234-1234-1234-123412341234}" type="slidenum">
              <a:rPr lang="en-US"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66</a:t>
            </a:fld>
            <a:endParaRPr/>
          </a:p>
        </p:txBody>
      </p:sp>
      <p:sp>
        <p:nvSpPr>
          <p:cNvPr id="731" name="Google Shape;731;p66"/>
          <p:cNvSpPr txBox="1">
            <a:spLocks noGrp="1"/>
          </p:cNvSpPr>
          <p:nvPr>
            <p:ph type="title"/>
          </p:nvPr>
        </p:nvSpPr>
        <p:spPr>
          <a:xfrm>
            <a:off x="1150937" y="214312"/>
            <a:ext cx="7793037" cy="852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ahoma"/>
              <a:buNone/>
            </a:pPr>
            <a:r>
              <a:rPr lang="en-US" sz="4400" b="0" i="0" u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Depth-first search</a:t>
            </a:r>
            <a:endParaRPr/>
          </a:p>
        </p:txBody>
      </p:sp>
      <p:sp>
        <p:nvSpPr>
          <p:cNvPr id="732" name="Google Shape;732;p66"/>
          <p:cNvSpPr txBox="1">
            <a:spLocks noGrp="1"/>
          </p:cNvSpPr>
          <p:nvPr>
            <p:ph type="body" idx="1"/>
          </p:nvPr>
        </p:nvSpPr>
        <p:spPr>
          <a:xfrm>
            <a:off x="304800" y="1524000"/>
            <a:ext cx="8650287" cy="460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680"/>
              <a:buFont typeface="Noto Sans Symbols"/>
              <a:buChar char="■"/>
            </a:pPr>
            <a:r>
              <a:rPr lang="en-US" sz="28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Expand deepest unexpanded node</a:t>
            </a:r>
            <a:br>
              <a:rPr lang="en-US" sz="28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lang="en-US" sz="2800" b="0" i="0" u="none">
                <a:solidFill>
                  <a:schemeClr val="accent2"/>
                </a:solidFill>
                <a:latin typeface="Tahoma"/>
                <a:ea typeface="Tahoma"/>
                <a:cs typeface="Tahoma"/>
                <a:sym typeface="Tahoma"/>
              </a:rPr>
              <a:t>Implementation</a:t>
            </a:r>
            <a:r>
              <a:rPr lang="en-US" sz="28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:</a:t>
            </a: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320"/>
              <a:buFont typeface="Noto Sans Symbols"/>
              <a:buChar char="■"/>
            </a:pPr>
            <a:r>
              <a:rPr lang="en-US" sz="2400" b="0" i="1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fringe </a:t>
            </a:r>
            <a:r>
              <a:rPr lang="en-US" sz="2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= LIFO queue, i.e., put successors at front</a:t>
            </a:r>
            <a:br>
              <a:rPr lang="en-US" sz="2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endParaRPr/>
          </a:p>
        </p:txBody>
      </p:sp>
      <p:pic>
        <p:nvPicPr>
          <p:cNvPr id="733" name="Google Shape;733;p66" descr="dfs-progress01c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62200" y="3124200"/>
            <a:ext cx="4419600" cy="2568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4" name="Google Shape;734;p66" descr="dfs-progress12c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981200" y="3048000"/>
            <a:ext cx="5181600" cy="30273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67"/>
          <p:cNvSpPr txBox="1"/>
          <p:nvPr/>
        </p:nvSpPr>
        <p:spPr>
          <a:xfrm>
            <a:off x="7042150" y="6243637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0" i="0" u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67</a:t>
            </a:fld>
            <a:endParaRPr/>
          </a:p>
        </p:txBody>
      </p:sp>
      <p:sp>
        <p:nvSpPr>
          <p:cNvPr id="740" name="Google Shape;740;p67"/>
          <p:cNvSpPr txBox="1">
            <a:spLocks noGrp="1"/>
          </p:cNvSpPr>
          <p:nvPr>
            <p:ph type="title"/>
          </p:nvPr>
        </p:nvSpPr>
        <p:spPr>
          <a:xfrm>
            <a:off x="0" y="188912"/>
            <a:ext cx="7821612" cy="574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ahoma"/>
              <a:buNone/>
            </a:pPr>
            <a:r>
              <a:rPr lang="en-US" sz="3200" b="0" i="0" u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DFS(graph g, vertex s)</a:t>
            </a:r>
            <a:br>
              <a:rPr lang="en-US" sz="3200" b="0" i="0" u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</a:br>
            <a:endParaRPr/>
          </a:p>
        </p:txBody>
      </p:sp>
      <p:sp>
        <p:nvSpPr>
          <p:cNvPr id="741" name="Google Shape;741;p67"/>
          <p:cNvSpPr txBox="1">
            <a:spLocks noGrp="1"/>
          </p:cNvSpPr>
          <p:nvPr>
            <p:ph type="body" idx="1"/>
          </p:nvPr>
        </p:nvSpPr>
        <p:spPr>
          <a:xfrm>
            <a:off x="31750" y="1254125"/>
            <a:ext cx="9144000" cy="4868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71500" lvl="0" indent="-571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680"/>
              <a:buFont typeface="Noto Sans Symbols"/>
              <a:buAutoNum type="arabicPeriod"/>
            </a:pPr>
            <a:r>
              <a:rPr lang="en-US" sz="2800" b="1" i="0" u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unmark all vertices in G </a:t>
            </a:r>
            <a:endParaRPr/>
          </a:p>
          <a:p>
            <a:pPr marL="571500" lvl="0" indent="-5715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680"/>
              <a:buFont typeface="Noto Sans Symbols"/>
              <a:buAutoNum type="arabicPeriod"/>
            </a:pPr>
            <a:r>
              <a:rPr lang="en-US" sz="2800" b="1" i="0" u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Stack 🡨 new stack</a:t>
            </a:r>
            <a:endParaRPr/>
          </a:p>
          <a:p>
            <a:pPr marL="571500" lvl="0" indent="-5715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680"/>
              <a:buFont typeface="Noto Sans Symbols"/>
              <a:buAutoNum type="arabicPeriod"/>
            </a:pPr>
            <a:r>
              <a:rPr lang="en-US" sz="2800" b="1" i="0" u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mark s</a:t>
            </a:r>
            <a:endParaRPr/>
          </a:p>
          <a:p>
            <a:pPr marL="571500" lvl="0" indent="-5715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680"/>
              <a:buFont typeface="Noto Sans Symbols"/>
              <a:buAutoNum type="arabicPeriod"/>
            </a:pPr>
            <a:r>
              <a:rPr lang="en-US" sz="2800" b="1" i="0" u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Push(stack, s)</a:t>
            </a:r>
            <a:endParaRPr/>
          </a:p>
          <a:p>
            <a:pPr marL="571500" lvl="0" indent="-5715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680"/>
              <a:buFont typeface="Noto Sans Symbols"/>
              <a:buAutoNum type="arabicPeriod"/>
            </a:pPr>
            <a:r>
              <a:rPr lang="en-US" sz="2800" b="1" i="0" u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while (not empty(stack))</a:t>
            </a:r>
            <a:endParaRPr/>
          </a:p>
          <a:p>
            <a:pPr marL="571500" lvl="0" indent="-5715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680"/>
              <a:buFont typeface="Noto Sans Symbols"/>
              <a:buAutoNum type="arabicPeriod"/>
            </a:pPr>
            <a:r>
              <a:rPr lang="en-US" sz="2800" b="1" i="0" u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curr 🡨 pop(stack)</a:t>
            </a:r>
            <a:endParaRPr/>
          </a:p>
          <a:p>
            <a:pPr marL="571500" lvl="0" indent="-5715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680"/>
              <a:buFont typeface="Noto Sans Symbols"/>
              <a:buAutoNum type="arabicPeriod"/>
            </a:pPr>
            <a:r>
              <a:rPr lang="en-US" sz="2800" b="1" i="0" u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visit curr </a:t>
            </a:r>
            <a:r>
              <a:rPr lang="en-US" sz="2800" b="1" i="0" u="none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// e.g., print its data</a:t>
            </a:r>
            <a:endParaRPr/>
          </a:p>
          <a:p>
            <a:pPr marL="571500" lvl="0" indent="-5715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680"/>
              <a:buFont typeface="Noto Sans Symbols"/>
              <a:buAutoNum type="arabicPeriod"/>
            </a:pPr>
            <a:r>
              <a:rPr lang="en-US" sz="2800" b="1" i="0" u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for each edge &lt;curr, V&gt;</a:t>
            </a:r>
            <a:endParaRPr/>
          </a:p>
          <a:p>
            <a:pPr marL="571500" lvl="0" indent="-5715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680"/>
              <a:buFont typeface="Noto Sans Symbols"/>
              <a:buAutoNum type="arabicPeriod"/>
            </a:pPr>
            <a:r>
              <a:rPr lang="en-US" sz="2800" b="1" i="0" u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if V is unmarked</a:t>
            </a:r>
            <a:endParaRPr/>
          </a:p>
          <a:p>
            <a:pPr marL="571500" lvl="0" indent="-5715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680"/>
              <a:buFont typeface="Noto Sans Symbols"/>
              <a:buAutoNum type="arabicPeriod"/>
            </a:pPr>
            <a:r>
              <a:rPr lang="en-US" sz="2800" b="1" i="0" u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mark V</a:t>
            </a:r>
            <a:endParaRPr/>
          </a:p>
          <a:p>
            <a:pPr marL="571500" lvl="0" indent="-5715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680"/>
              <a:buFont typeface="Noto Sans Symbols"/>
              <a:buAutoNum type="arabicPeriod"/>
            </a:pPr>
            <a:r>
              <a:rPr lang="en-US" sz="2800" b="1" i="0" u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push(stack, V)</a:t>
            </a:r>
            <a:endParaRPr/>
          </a:p>
          <a:p>
            <a:pPr marL="273050" lvl="1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540"/>
              <a:buNone/>
            </a:pPr>
            <a:endParaRPr sz="2800" b="1" i="0" u="non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342900" lvl="0" indent="-236220" algn="l" rtl="0">
              <a:spcBef>
                <a:spcPts val="560"/>
              </a:spcBef>
              <a:spcAft>
                <a:spcPts val="0"/>
              </a:spcAft>
              <a:buSzPts val="1680"/>
              <a:buNone/>
            </a:pPr>
            <a:endParaRPr sz="2800" b="1" i="0" u="non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p68"/>
          <p:cNvSpPr txBox="1"/>
          <p:nvPr/>
        </p:nvSpPr>
        <p:spPr>
          <a:xfrm>
            <a:off x="304800" y="6243637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r>
              <a:rPr lang="en-US"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*</a:t>
            </a:r>
            <a:endParaRPr/>
          </a:p>
        </p:txBody>
      </p:sp>
      <p:sp>
        <p:nvSpPr>
          <p:cNvPr id="747" name="Google Shape;747;p68"/>
          <p:cNvSpPr txBox="1"/>
          <p:nvPr/>
        </p:nvSpPr>
        <p:spPr>
          <a:xfrm>
            <a:off x="3048000" y="6243637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r>
              <a:rPr lang="en-US"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Swati Mali</a:t>
            </a:r>
            <a:endParaRPr/>
          </a:p>
        </p:txBody>
      </p:sp>
      <p:sp>
        <p:nvSpPr>
          <p:cNvPr id="748" name="Google Shape;748;p68"/>
          <p:cNvSpPr txBox="1"/>
          <p:nvPr/>
        </p:nvSpPr>
        <p:spPr>
          <a:xfrm>
            <a:off x="7042150" y="6243637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fld id="{00000000-1234-1234-1234-123412341234}" type="slidenum">
              <a:rPr lang="en-US"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68</a:t>
            </a:fld>
            <a:endParaRPr/>
          </a:p>
        </p:txBody>
      </p:sp>
      <p:sp>
        <p:nvSpPr>
          <p:cNvPr id="749" name="Google Shape;749;p68"/>
          <p:cNvSpPr txBox="1">
            <a:spLocks noGrp="1"/>
          </p:cNvSpPr>
          <p:nvPr>
            <p:ph type="title"/>
          </p:nvPr>
        </p:nvSpPr>
        <p:spPr>
          <a:xfrm>
            <a:off x="1150937" y="214312"/>
            <a:ext cx="7793037" cy="852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Tahoma"/>
              <a:buNone/>
            </a:pPr>
            <a:r>
              <a:rPr lang="en-US" sz="4000" b="0" i="0" u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Properties of depth-first search</a:t>
            </a:r>
            <a:endParaRPr/>
          </a:p>
        </p:txBody>
      </p:sp>
      <p:sp>
        <p:nvSpPr>
          <p:cNvPr id="750" name="Google Shape;750;p68"/>
          <p:cNvSpPr txBox="1">
            <a:spLocks noGrp="1"/>
          </p:cNvSpPr>
          <p:nvPr>
            <p:ph type="body" idx="1"/>
          </p:nvPr>
        </p:nvSpPr>
        <p:spPr>
          <a:xfrm>
            <a:off x="304800" y="1524000"/>
            <a:ext cx="8650287" cy="460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680"/>
              <a:buFont typeface="Noto Sans Symbols"/>
              <a:buChar char="■"/>
            </a:pPr>
            <a:r>
              <a:rPr lang="en-US" sz="2800" b="0" i="0" u="sng">
                <a:solidFill>
                  <a:srgbClr val="CC0099"/>
                </a:solidFill>
                <a:latin typeface="Tahoma"/>
                <a:ea typeface="Tahoma"/>
                <a:cs typeface="Tahoma"/>
                <a:sym typeface="Tahoma"/>
              </a:rPr>
              <a:t>Complete?</a:t>
            </a:r>
            <a:r>
              <a:rPr lang="en-US" sz="28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No: fails in infinite-depth spaces, spaces with loops</a:t>
            </a: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320"/>
              <a:buFont typeface="Noto Sans Symbols"/>
              <a:buChar char="■"/>
            </a:pPr>
            <a:r>
              <a:rPr lang="en-US" sz="2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Modify to avoid repeated states along path</a:t>
            </a:r>
            <a:br>
              <a:rPr lang="en-US" sz="2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lang="en-US" sz="20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🡪 complete in finite spaces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680"/>
              <a:buFont typeface="Noto Sans Symbols"/>
              <a:buChar char="■"/>
            </a:pPr>
            <a:r>
              <a:rPr lang="en-US" sz="2800" b="0" i="0" u="sng">
                <a:solidFill>
                  <a:srgbClr val="CC0099"/>
                </a:solidFill>
                <a:latin typeface="Tahoma"/>
                <a:ea typeface="Tahoma"/>
                <a:cs typeface="Tahoma"/>
                <a:sym typeface="Tahoma"/>
              </a:rPr>
              <a:t>Time?</a:t>
            </a:r>
            <a:r>
              <a:rPr lang="en-US" sz="28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US" sz="2800" b="0" i="1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O(b</a:t>
            </a:r>
            <a:r>
              <a:rPr lang="en-US" sz="2800" b="0" i="1" u="none" baseline="30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m</a:t>
            </a:r>
            <a:r>
              <a:rPr lang="en-US" sz="2800" b="0" i="1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)</a:t>
            </a:r>
            <a:r>
              <a:rPr lang="en-US" sz="28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: terrible if </a:t>
            </a:r>
            <a:r>
              <a:rPr lang="en-US" sz="2800" b="0" i="1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m</a:t>
            </a:r>
            <a:r>
              <a:rPr lang="en-US" sz="28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is much larger than </a:t>
            </a:r>
            <a:r>
              <a:rPr lang="en-US" sz="2800" b="0" i="1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d</a:t>
            </a: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hlink"/>
              </a:buClr>
              <a:buSzPts val="1540"/>
              <a:buFont typeface="Noto Sans Symbols"/>
              <a:buChar char="■"/>
            </a:pPr>
            <a:r>
              <a:rPr lang="en-US" sz="28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but if solutions are dense, may be much faster than breadth-first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folHlink"/>
              </a:buClr>
              <a:buSzPts val="1920"/>
              <a:buFont typeface="Noto Sans Symbols"/>
              <a:buChar char="■"/>
            </a:pPr>
            <a:r>
              <a:rPr lang="en-US" sz="3200" b="0" i="0" u="sng">
                <a:solidFill>
                  <a:srgbClr val="CC0099"/>
                </a:solidFill>
                <a:latin typeface="Tahoma"/>
                <a:ea typeface="Tahoma"/>
                <a:cs typeface="Tahoma"/>
                <a:sym typeface="Tahoma"/>
              </a:rPr>
              <a:t>Space?</a:t>
            </a:r>
            <a:r>
              <a:rPr lang="en-US" sz="32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US" sz="3200" b="0" i="1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O(bm), </a:t>
            </a:r>
            <a:r>
              <a:rPr lang="en-US" sz="32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i.e., linear space!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680"/>
              <a:buFont typeface="Noto Sans Symbols"/>
              <a:buChar char="■"/>
            </a:pPr>
            <a:r>
              <a:rPr lang="en-US" sz="2800" b="0" i="0" u="sng">
                <a:solidFill>
                  <a:srgbClr val="CC0099"/>
                </a:solidFill>
                <a:latin typeface="Tahoma"/>
                <a:ea typeface="Tahoma"/>
                <a:cs typeface="Tahoma"/>
                <a:sym typeface="Tahoma"/>
              </a:rPr>
              <a:t>Optimal?</a:t>
            </a:r>
            <a:r>
              <a:rPr lang="en-US" sz="28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No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69"/>
          <p:cNvSpPr txBox="1"/>
          <p:nvPr/>
        </p:nvSpPr>
        <p:spPr>
          <a:xfrm>
            <a:off x="304800" y="6243637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r>
              <a:rPr lang="en-US"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*</a:t>
            </a:r>
            <a:endParaRPr/>
          </a:p>
        </p:txBody>
      </p:sp>
      <p:sp>
        <p:nvSpPr>
          <p:cNvPr id="756" name="Google Shape;756;p69"/>
          <p:cNvSpPr txBox="1"/>
          <p:nvPr/>
        </p:nvSpPr>
        <p:spPr>
          <a:xfrm>
            <a:off x="3048000" y="6243637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r>
              <a:rPr lang="en-US"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Swati Mali</a:t>
            </a:r>
            <a:endParaRPr/>
          </a:p>
        </p:txBody>
      </p:sp>
      <p:sp>
        <p:nvSpPr>
          <p:cNvPr id="757" name="Google Shape;757;p69"/>
          <p:cNvSpPr txBox="1"/>
          <p:nvPr/>
        </p:nvSpPr>
        <p:spPr>
          <a:xfrm>
            <a:off x="7042150" y="6243637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fld id="{00000000-1234-1234-1234-123412341234}" type="slidenum">
              <a:rPr lang="en-US"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69</a:t>
            </a:fld>
            <a:endParaRPr/>
          </a:p>
        </p:txBody>
      </p:sp>
      <p:sp>
        <p:nvSpPr>
          <p:cNvPr id="758" name="Google Shape;758;p69"/>
          <p:cNvSpPr txBox="1">
            <a:spLocks noGrp="1"/>
          </p:cNvSpPr>
          <p:nvPr>
            <p:ph type="title"/>
          </p:nvPr>
        </p:nvSpPr>
        <p:spPr>
          <a:xfrm>
            <a:off x="1150937" y="214312"/>
            <a:ext cx="7793037" cy="852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ahoma"/>
              <a:buNone/>
            </a:pPr>
            <a:r>
              <a:rPr lang="en-US" sz="4400" b="0" i="0" u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Depth-limited search</a:t>
            </a:r>
            <a:endParaRPr/>
          </a:p>
        </p:txBody>
      </p:sp>
      <p:sp>
        <p:nvSpPr>
          <p:cNvPr id="759" name="Google Shape;759;p69"/>
          <p:cNvSpPr txBox="1">
            <a:spLocks noGrp="1"/>
          </p:cNvSpPr>
          <p:nvPr>
            <p:ph type="body" idx="1"/>
          </p:nvPr>
        </p:nvSpPr>
        <p:spPr>
          <a:xfrm>
            <a:off x="304800" y="1524000"/>
            <a:ext cx="8650287" cy="460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None/>
            </a:pPr>
            <a:r>
              <a:rPr lang="en-US" sz="2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Depth-first search with depth limit </a:t>
            </a:r>
            <a:r>
              <a:rPr lang="en-US" sz="2400" b="0" i="1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l</a:t>
            </a:r>
            <a:r>
              <a:rPr lang="en-US" sz="2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,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40"/>
              <a:buNone/>
            </a:pPr>
            <a:r>
              <a:rPr lang="en-US" sz="2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i.e., nodes at depth </a:t>
            </a:r>
            <a:r>
              <a:rPr lang="en-US" sz="2400" b="0" i="1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l</a:t>
            </a:r>
            <a:r>
              <a:rPr lang="en-US" sz="2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have no successors</a:t>
            </a:r>
            <a:br>
              <a:rPr lang="en-US" sz="2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lang="en-US" sz="2400" b="0" i="0" u="none">
                <a:solidFill>
                  <a:schemeClr val="accent2"/>
                </a:solidFill>
                <a:latin typeface="Tahoma"/>
                <a:ea typeface="Tahoma"/>
                <a:cs typeface="Tahoma"/>
                <a:sym typeface="Tahoma"/>
              </a:rPr>
              <a:t>Recursive implementation</a:t>
            </a:r>
            <a:r>
              <a:rPr lang="en-US" sz="2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:</a:t>
            </a:r>
            <a:endParaRPr/>
          </a:p>
        </p:txBody>
      </p:sp>
      <p:pic>
        <p:nvPicPr>
          <p:cNvPr id="760" name="Google Shape;760;p69"/>
          <p:cNvPicPr preferRelativeResize="0"/>
          <p:nvPr/>
        </p:nvPicPr>
        <p:blipFill rotWithShape="1">
          <a:blip r:embed="rId3">
            <a:alphaModFix/>
          </a:blip>
          <a:srcRect l="58203" t="36457" r="7420" b="20832"/>
          <a:stretch/>
        </p:blipFill>
        <p:spPr>
          <a:xfrm>
            <a:off x="762000" y="2895600"/>
            <a:ext cx="6705600" cy="312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7"/>
          <p:cNvSpPr txBox="1">
            <a:spLocks noGrp="1"/>
          </p:cNvSpPr>
          <p:nvPr>
            <p:ph type="title"/>
          </p:nvPr>
        </p:nvSpPr>
        <p:spPr>
          <a:xfrm>
            <a:off x="1150937" y="214312"/>
            <a:ext cx="7793037" cy="852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4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70" name="Google Shape;170;p7"/>
          <p:cNvSpPr txBox="1">
            <a:spLocks noGrp="1"/>
          </p:cNvSpPr>
          <p:nvPr>
            <p:ph type="body" idx="1"/>
          </p:nvPr>
        </p:nvSpPr>
        <p:spPr>
          <a:xfrm>
            <a:off x="304800" y="1524000"/>
            <a:ext cx="8650287" cy="460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680"/>
              <a:buFont typeface="Noto Sans Symbols"/>
              <a:buChar char="■"/>
            </a:pPr>
            <a:r>
              <a:rPr lang="en-US" sz="28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Single solution or set of solutions?</a:t>
            </a:r>
            <a:endParaRPr/>
          </a:p>
          <a:p>
            <a:pPr marL="742950" marR="0" lvl="1" indent="-2857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320"/>
              <a:buFont typeface="Noto Sans Symbols"/>
              <a:buChar char="■"/>
            </a:pPr>
            <a:r>
              <a:rPr lang="en-US" sz="24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Single solution- suitable strategy, min cost spanning tree</a:t>
            </a:r>
            <a:endParaRPr/>
          </a:p>
          <a:p>
            <a:pPr marL="742950" marR="0" lvl="1" indent="-2857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320"/>
              <a:buFont typeface="Noto Sans Symbols"/>
              <a:buChar char="■"/>
            </a:pPr>
            <a:r>
              <a:rPr lang="en-US" sz="24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Set of solutions – n-queens, TSP etc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680"/>
              <a:buFont typeface="Noto Sans Symbols"/>
              <a:buChar char="■"/>
            </a:pPr>
            <a:r>
              <a:rPr lang="en-US" sz="28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Any solution or best solution?</a:t>
            </a:r>
            <a:endParaRPr/>
          </a:p>
          <a:p>
            <a:pPr marL="742950" marR="0" lvl="1" indent="-2857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320"/>
              <a:buFont typeface="Noto Sans Symbols"/>
              <a:buChar char="■"/>
            </a:pPr>
            <a:r>
              <a:rPr lang="en-US" sz="24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Best solution- optimization strategies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folHlink"/>
              </a:buClr>
              <a:buSzPts val="1920"/>
              <a:buFont typeface="Noto Sans Symbols"/>
              <a:buChar char="■"/>
            </a:pPr>
            <a:r>
              <a:rPr lang="en-US" sz="32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Is solution a path or a state?</a:t>
            </a:r>
            <a:endParaRPr/>
          </a:p>
          <a:p>
            <a:pPr marL="742950" marR="0" lvl="1" indent="-2857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320"/>
              <a:buFont typeface="Noto Sans Symbols"/>
              <a:buChar char="■"/>
            </a:pPr>
            <a:r>
              <a:rPr lang="en-US" sz="24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Path – informed, uninformed, planning, adversarial search; 8-puzzle, water jug, TSP</a:t>
            </a:r>
            <a:endParaRPr/>
          </a:p>
          <a:p>
            <a:pPr marL="742950" marR="0" lvl="1" indent="-2857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320"/>
              <a:buFont typeface="Noto Sans Symbols"/>
              <a:buChar char="■"/>
            </a:pPr>
            <a:r>
              <a:rPr lang="en-US" sz="24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State – local search algos, constraint satisfaction; knapsack, graph coloring, n queens, cryptarithmetic problems</a:t>
            </a:r>
            <a:endParaRPr/>
          </a:p>
          <a:p>
            <a:pPr marL="742950" marR="0" lvl="1" indent="-187959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hlink"/>
              </a:buClr>
              <a:buSzPts val="1540"/>
              <a:buFont typeface="Noto Sans Symbols"/>
              <a:buNone/>
            </a:pPr>
            <a:endParaRPr sz="2800" b="0" i="0" u="none" strike="noStrike" cap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342900" marR="0" lvl="0" indent="-236220" algn="l" rtl="0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680"/>
              <a:buFont typeface="Noto Sans Symbols"/>
              <a:buNone/>
            </a:pPr>
            <a:endParaRPr sz="2800" b="0" i="0" u="none" strike="noStrike" cap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71" name="Google Shape;171;p7"/>
          <p:cNvSpPr txBox="1"/>
          <p:nvPr/>
        </p:nvSpPr>
        <p:spPr>
          <a:xfrm>
            <a:off x="304800" y="6243637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r>
              <a:rPr lang="en-US"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*</a:t>
            </a:r>
            <a:endParaRPr/>
          </a:p>
        </p:txBody>
      </p:sp>
      <p:sp>
        <p:nvSpPr>
          <p:cNvPr id="172" name="Google Shape;172;p7"/>
          <p:cNvSpPr txBox="1"/>
          <p:nvPr/>
        </p:nvSpPr>
        <p:spPr>
          <a:xfrm>
            <a:off x="3048000" y="6243637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r>
              <a:rPr lang="en-US"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Swati Mali</a:t>
            </a:r>
            <a:endParaRPr/>
          </a:p>
        </p:txBody>
      </p:sp>
      <p:sp>
        <p:nvSpPr>
          <p:cNvPr id="173" name="Google Shape;173;p7"/>
          <p:cNvSpPr txBox="1"/>
          <p:nvPr/>
        </p:nvSpPr>
        <p:spPr>
          <a:xfrm>
            <a:off x="7042150" y="6243637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fld id="{00000000-1234-1234-1234-123412341234}" type="slidenum">
              <a:rPr lang="en-US"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7</a:t>
            </a:fld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p70"/>
          <p:cNvSpPr txBox="1">
            <a:spLocks noGrp="1"/>
          </p:cNvSpPr>
          <p:nvPr>
            <p:ph type="title"/>
          </p:nvPr>
        </p:nvSpPr>
        <p:spPr>
          <a:xfrm>
            <a:off x="1150937" y="214312"/>
            <a:ext cx="7793037" cy="852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ahoma"/>
              <a:buNone/>
            </a:pPr>
            <a:r>
              <a:rPr lang="en-US" sz="4400" b="0" i="0" u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Solutions in DLS</a:t>
            </a:r>
            <a:endParaRPr/>
          </a:p>
        </p:txBody>
      </p:sp>
      <p:sp>
        <p:nvSpPr>
          <p:cNvPr id="766" name="Google Shape;766;p70"/>
          <p:cNvSpPr txBox="1">
            <a:spLocks noGrp="1"/>
          </p:cNvSpPr>
          <p:nvPr>
            <p:ph type="body" idx="1"/>
          </p:nvPr>
        </p:nvSpPr>
        <p:spPr>
          <a:xfrm>
            <a:off x="304800" y="1524000"/>
            <a:ext cx="8650287" cy="460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920"/>
              <a:buFont typeface="Noto Sans Symbols"/>
              <a:buChar char="■"/>
            </a:pPr>
            <a:r>
              <a:rPr lang="en-US" sz="32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Standard solution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folHlink"/>
              </a:buClr>
              <a:buSzPts val="1920"/>
              <a:buFont typeface="Noto Sans Symbols"/>
              <a:buChar char="■"/>
            </a:pPr>
            <a:r>
              <a:rPr lang="en-US" sz="32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Standard failure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folHlink"/>
              </a:buClr>
              <a:buSzPts val="1920"/>
              <a:buFont typeface="Noto Sans Symbols"/>
              <a:buChar char="■"/>
            </a:pPr>
            <a:r>
              <a:rPr lang="en-US" sz="32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Cut-off failure</a:t>
            </a:r>
            <a:endParaRPr/>
          </a:p>
        </p:txBody>
      </p:sp>
      <p:sp>
        <p:nvSpPr>
          <p:cNvPr id="767" name="Google Shape;767;p70"/>
          <p:cNvSpPr txBox="1"/>
          <p:nvPr/>
        </p:nvSpPr>
        <p:spPr>
          <a:xfrm>
            <a:off x="304800" y="6243637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r>
              <a:rPr lang="en-US"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*</a:t>
            </a:r>
            <a:endParaRPr/>
          </a:p>
        </p:txBody>
      </p:sp>
      <p:sp>
        <p:nvSpPr>
          <p:cNvPr id="768" name="Google Shape;768;p70"/>
          <p:cNvSpPr txBox="1"/>
          <p:nvPr/>
        </p:nvSpPr>
        <p:spPr>
          <a:xfrm>
            <a:off x="3048000" y="6243637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r>
              <a:rPr lang="en-US"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Swati Mali</a:t>
            </a:r>
            <a:endParaRPr/>
          </a:p>
        </p:txBody>
      </p:sp>
      <p:sp>
        <p:nvSpPr>
          <p:cNvPr id="769" name="Google Shape;769;p70"/>
          <p:cNvSpPr txBox="1"/>
          <p:nvPr/>
        </p:nvSpPr>
        <p:spPr>
          <a:xfrm>
            <a:off x="7042150" y="6243637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fld id="{00000000-1234-1234-1234-123412341234}" type="slidenum">
              <a:rPr lang="en-US"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70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p71"/>
          <p:cNvSpPr txBox="1"/>
          <p:nvPr/>
        </p:nvSpPr>
        <p:spPr>
          <a:xfrm>
            <a:off x="304800" y="6243637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r>
              <a:rPr lang="en-US"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*</a:t>
            </a:r>
            <a:endParaRPr/>
          </a:p>
        </p:txBody>
      </p:sp>
      <p:sp>
        <p:nvSpPr>
          <p:cNvPr id="775" name="Google Shape;775;p71"/>
          <p:cNvSpPr txBox="1"/>
          <p:nvPr/>
        </p:nvSpPr>
        <p:spPr>
          <a:xfrm>
            <a:off x="3048000" y="6243637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r>
              <a:rPr lang="en-US"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Swati Mali</a:t>
            </a:r>
            <a:endParaRPr/>
          </a:p>
        </p:txBody>
      </p:sp>
      <p:sp>
        <p:nvSpPr>
          <p:cNvPr id="776" name="Google Shape;776;p71"/>
          <p:cNvSpPr txBox="1"/>
          <p:nvPr/>
        </p:nvSpPr>
        <p:spPr>
          <a:xfrm>
            <a:off x="7042150" y="6243637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fld id="{00000000-1234-1234-1234-123412341234}" type="slidenum">
              <a:rPr lang="en-US"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71</a:t>
            </a:fld>
            <a:endParaRPr/>
          </a:p>
        </p:txBody>
      </p:sp>
      <p:sp>
        <p:nvSpPr>
          <p:cNvPr id="777" name="Google Shape;777;p71"/>
          <p:cNvSpPr txBox="1">
            <a:spLocks noGrp="1"/>
          </p:cNvSpPr>
          <p:nvPr>
            <p:ph type="title"/>
          </p:nvPr>
        </p:nvSpPr>
        <p:spPr>
          <a:xfrm>
            <a:off x="1150937" y="214312"/>
            <a:ext cx="7793037" cy="852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ahoma"/>
              <a:buNone/>
            </a:pPr>
            <a:r>
              <a:rPr lang="en-US" sz="4400" b="0" i="0" u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Iterative deepening search</a:t>
            </a:r>
            <a:endParaRPr/>
          </a:p>
        </p:txBody>
      </p:sp>
      <p:pic>
        <p:nvPicPr>
          <p:cNvPr id="778" name="Google Shape;778;p71"/>
          <p:cNvPicPr preferRelativeResize="0"/>
          <p:nvPr/>
        </p:nvPicPr>
        <p:blipFill rotWithShape="1">
          <a:blip r:embed="rId3">
            <a:alphaModFix/>
          </a:blip>
          <a:srcRect l="14843" t="18750" r="3124" b="51042"/>
          <a:stretch/>
        </p:blipFill>
        <p:spPr>
          <a:xfrm>
            <a:off x="762000" y="1600200"/>
            <a:ext cx="8001000" cy="220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p72"/>
          <p:cNvSpPr txBox="1"/>
          <p:nvPr/>
        </p:nvSpPr>
        <p:spPr>
          <a:xfrm>
            <a:off x="304800" y="6243637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r>
              <a:rPr lang="en-US"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*</a:t>
            </a:r>
            <a:endParaRPr/>
          </a:p>
        </p:txBody>
      </p:sp>
      <p:sp>
        <p:nvSpPr>
          <p:cNvPr id="784" name="Google Shape;784;p72"/>
          <p:cNvSpPr txBox="1"/>
          <p:nvPr/>
        </p:nvSpPr>
        <p:spPr>
          <a:xfrm>
            <a:off x="3048000" y="6243637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r>
              <a:rPr lang="en-US"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Swati Mali</a:t>
            </a:r>
            <a:endParaRPr/>
          </a:p>
        </p:txBody>
      </p:sp>
      <p:sp>
        <p:nvSpPr>
          <p:cNvPr id="785" name="Google Shape;785;p72"/>
          <p:cNvSpPr txBox="1"/>
          <p:nvPr/>
        </p:nvSpPr>
        <p:spPr>
          <a:xfrm>
            <a:off x="7042150" y="6243637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fld id="{00000000-1234-1234-1234-123412341234}" type="slidenum">
              <a:rPr lang="en-US"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72</a:t>
            </a:fld>
            <a:endParaRPr/>
          </a:p>
        </p:txBody>
      </p:sp>
      <p:sp>
        <p:nvSpPr>
          <p:cNvPr id="786" name="Google Shape;786;p72"/>
          <p:cNvSpPr txBox="1">
            <a:spLocks noGrp="1"/>
          </p:cNvSpPr>
          <p:nvPr>
            <p:ph type="title"/>
          </p:nvPr>
        </p:nvSpPr>
        <p:spPr>
          <a:xfrm>
            <a:off x="1150937" y="214312"/>
            <a:ext cx="7793037" cy="852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Tahoma"/>
              <a:buNone/>
            </a:pPr>
            <a:r>
              <a:rPr lang="en-US" sz="4000" b="0" i="0" u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Iterative deepening search </a:t>
            </a:r>
            <a:r>
              <a:rPr lang="en-US" sz="4000" b="0" i="1" u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l </a:t>
            </a:r>
            <a:r>
              <a:rPr lang="en-US" sz="4000" b="0" i="0" u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=0</a:t>
            </a:r>
            <a:endParaRPr/>
          </a:p>
        </p:txBody>
      </p:sp>
      <p:pic>
        <p:nvPicPr>
          <p:cNvPr id="787" name="Google Shape;787;p72" descr="ids-progress1c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2000" y="1657350"/>
            <a:ext cx="7620000" cy="354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p73"/>
          <p:cNvSpPr txBox="1"/>
          <p:nvPr/>
        </p:nvSpPr>
        <p:spPr>
          <a:xfrm>
            <a:off x="304800" y="6243637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r>
              <a:rPr lang="en-US"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*</a:t>
            </a:r>
            <a:endParaRPr/>
          </a:p>
        </p:txBody>
      </p:sp>
      <p:sp>
        <p:nvSpPr>
          <p:cNvPr id="793" name="Google Shape;793;p73"/>
          <p:cNvSpPr txBox="1"/>
          <p:nvPr/>
        </p:nvSpPr>
        <p:spPr>
          <a:xfrm>
            <a:off x="3048000" y="6243637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r>
              <a:rPr lang="en-US"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Swati Mali</a:t>
            </a:r>
            <a:endParaRPr/>
          </a:p>
        </p:txBody>
      </p:sp>
      <p:sp>
        <p:nvSpPr>
          <p:cNvPr id="794" name="Google Shape;794;p73"/>
          <p:cNvSpPr txBox="1"/>
          <p:nvPr/>
        </p:nvSpPr>
        <p:spPr>
          <a:xfrm>
            <a:off x="7042150" y="6243637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fld id="{00000000-1234-1234-1234-123412341234}" type="slidenum">
              <a:rPr lang="en-US"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73</a:t>
            </a:fld>
            <a:endParaRPr/>
          </a:p>
        </p:txBody>
      </p:sp>
      <p:sp>
        <p:nvSpPr>
          <p:cNvPr id="795" name="Google Shape;795;p73"/>
          <p:cNvSpPr txBox="1">
            <a:spLocks noGrp="1"/>
          </p:cNvSpPr>
          <p:nvPr>
            <p:ph type="title"/>
          </p:nvPr>
        </p:nvSpPr>
        <p:spPr>
          <a:xfrm>
            <a:off x="1150937" y="214312"/>
            <a:ext cx="7793037" cy="852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Tahoma"/>
              <a:buNone/>
            </a:pPr>
            <a:r>
              <a:rPr lang="en-US" sz="4000" b="0" i="0" u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Iterative deepening search </a:t>
            </a:r>
            <a:r>
              <a:rPr lang="en-US" sz="4000" b="0" i="1" u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l </a:t>
            </a:r>
            <a:r>
              <a:rPr lang="en-US" sz="4000" b="0" i="0" u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=1</a:t>
            </a:r>
            <a:endParaRPr/>
          </a:p>
        </p:txBody>
      </p:sp>
      <p:pic>
        <p:nvPicPr>
          <p:cNvPr id="796" name="Google Shape;796;p73" descr="ids-progress2c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2000" y="1657350"/>
            <a:ext cx="7620000" cy="354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p74"/>
          <p:cNvSpPr txBox="1"/>
          <p:nvPr/>
        </p:nvSpPr>
        <p:spPr>
          <a:xfrm>
            <a:off x="304800" y="6243637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r>
              <a:rPr lang="en-US"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*</a:t>
            </a:r>
            <a:endParaRPr/>
          </a:p>
        </p:txBody>
      </p:sp>
      <p:sp>
        <p:nvSpPr>
          <p:cNvPr id="802" name="Google Shape;802;p74"/>
          <p:cNvSpPr txBox="1"/>
          <p:nvPr/>
        </p:nvSpPr>
        <p:spPr>
          <a:xfrm>
            <a:off x="3048000" y="6243637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r>
              <a:rPr lang="en-US"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Swati Mali</a:t>
            </a:r>
            <a:endParaRPr/>
          </a:p>
        </p:txBody>
      </p:sp>
      <p:sp>
        <p:nvSpPr>
          <p:cNvPr id="803" name="Google Shape;803;p74"/>
          <p:cNvSpPr txBox="1"/>
          <p:nvPr/>
        </p:nvSpPr>
        <p:spPr>
          <a:xfrm>
            <a:off x="7042150" y="6243637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fld id="{00000000-1234-1234-1234-123412341234}" type="slidenum">
              <a:rPr lang="en-US"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74</a:t>
            </a:fld>
            <a:endParaRPr/>
          </a:p>
        </p:txBody>
      </p:sp>
      <p:sp>
        <p:nvSpPr>
          <p:cNvPr id="804" name="Google Shape;804;p74"/>
          <p:cNvSpPr txBox="1">
            <a:spLocks noGrp="1"/>
          </p:cNvSpPr>
          <p:nvPr>
            <p:ph type="title"/>
          </p:nvPr>
        </p:nvSpPr>
        <p:spPr>
          <a:xfrm>
            <a:off x="1150937" y="214312"/>
            <a:ext cx="7793037" cy="852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Tahoma"/>
              <a:buNone/>
            </a:pPr>
            <a:r>
              <a:rPr lang="en-US" sz="4000" b="0" i="0" u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Iterative deepening search </a:t>
            </a:r>
            <a:r>
              <a:rPr lang="en-US" sz="4000" b="0" i="1" u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l </a:t>
            </a:r>
            <a:r>
              <a:rPr lang="en-US" sz="4000" b="0" i="0" u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=2</a:t>
            </a:r>
            <a:endParaRPr/>
          </a:p>
        </p:txBody>
      </p:sp>
      <p:pic>
        <p:nvPicPr>
          <p:cNvPr id="805" name="Google Shape;805;p74" descr="ids-progress3c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2000" y="1652587"/>
            <a:ext cx="7620000" cy="3552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p75"/>
          <p:cNvSpPr txBox="1"/>
          <p:nvPr/>
        </p:nvSpPr>
        <p:spPr>
          <a:xfrm>
            <a:off x="304800" y="6243637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r>
              <a:rPr lang="en-US"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*</a:t>
            </a:r>
            <a:endParaRPr/>
          </a:p>
        </p:txBody>
      </p:sp>
      <p:sp>
        <p:nvSpPr>
          <p:cNvPr id="811" name="Google Shape;811;p75"/>
          <p:cNvSpPr txBox="1"/>
          <p:nvPr/>
        </p:nvSpPr>
        <p:spPr>
          <a:xfrm>
            <a:off x="3048000" y="6243637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r>
              <a:rPr lang="en-US"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Swati Mali</a:t>
            </a:r>
            <a:endParaRPr/>
          </a:p>
        </p:txBody>
      </p:sp>
      <p:sp>
        <p:nvSpPr>
          <p:cNvPr id="812" name="Google Shape;812;p75"/>
          <p:cNvSpPr txBox="1"/>
          <p:nvPr/>
        </p:nvSpPr>
        <p:spPr>
          <a:xfrm>
            <a:off x="7042150" y="6243637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fld id="{00000000-1234-1234-1234-123412341234}" type="slidenum">
              <a:rPr lang="en-US"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75</a:t>
            </a:fld>
            <a:endParaRPr/>
          </a:p>
        </p:txBody>
      </p:sp>
      <p:sp>
        <p:nvSpPr>
          <p:cNvPr id="813" name="Google Shape;813;p75"/>
          <p:cNvSpPr txBox="1">
            <a:spLocks noGrp="1"/>
          </p:cNvSpPr>
          <p:nvPr>
            <p:ph type="title"/>
          </p:nvPr>
        </p:nvSpPr>
        <p:spPr>
          <a:xfrm>
            <a:off x="1150937" y="214312"/>
            <a:ext cx="7793037" cy="852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Tahoma"/>
              <a:buNone/>
            </a:pPr>
            <a:r>
              <a:rPr lang="en-US" sz="4000" b="0" i="0" u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Iterative deepening search </a:t>
            </a:r>
            <a:r>
              <a:rPr lang="en-US" sz="4000" b="0" i="1" u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l </a:t>
            </a:r>
            <a:r>
              <a:rPr lang="en-US" sz="4000" b="0" i="0" u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=3</a:t>
            </a:r>
            <a:endParaRPr/>
          </a:p>
        </p:txBody>
      </p:sp>
      <p:pic>
        <p:nvPicPr>
          <p:cNvPr id="814" name="Google Shape;814;p75" descr="ids-progress4c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2000" y="1657350"/>
            <a:ext cx="7620000" cy="354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p76"/>
          <p:cNvSpPr txBox="1"/>
          <p:nvPr/>
        </p:nvSpPr>
        <p:spPr>
          <a:xfrm>
            <a:off x="304800" y="6243637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r>
              <a:rPr lang="en-US"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*</a:t>
            </a:r>
            <a:endParaRPr/>
          </a:p>
        </p:txBody>
      </p:sp>
      <p:sp>
        <p:nvSpPr>
          <p:cNvPr id="820" name="Google Shape;820;p76"/>
          <p:cNvSpPr txBox="1"/>
          <p:nvPr/>
        </p:nvSpPr>
        <p:spPr>
          <a:xfrm>
            <a:off x="3048000" y="6243637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r>
              <a:rPr lang="en-US"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Swati Mali</a:t>
            </a:r>
            <a:endParaRPr/>
          </a:p>
        </p:txBody>
      </p:sp>
      <p:sp>
        <p:nvSpPr>
          <p:cNvPr id="821" name="Google Shape;821;p76"/>
          <p:cNvSpPr txBox="1"/>
          <p:nvPr/>
        </p:nvSpPr>
        <p:spPr>
          <a:xfrm>
            <a:off x="7042150" y="6243637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fld id="{00000000-1234-1234-1234-123412341234}" type="slidenum">
              <a:rPr lang="en-US"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76</a:t>
            </a:fld>
            <a:endParaRPr/>
          </a:p>
        </p:txBody>
      </p:sp>
      <p:sp>
        <p:nvSpPr>
          <p:cNvPr id="822" name="Google Shape;822;p76"/>
          <p:cNvSpPr txBox="1">
            <a:spLocks noGrp="1"/>
          </p:cNvSpPr>
          <p:nvPr>
            <p:ph type="title"/>
          </p:nvPr>
        </p:nvSpPr>
        <p:spPr>
          <a:xfrm>
            <a:off x="1150937" y="214312"/>
            <a:ext cx="7793037" cy="852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ahoma"/>
              <a:buNone/>
            </a:pPr>
            <a:r>
              <a:rPr lang="en-US" sz="4400" b="0" i="0" u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Iterative deepening search</a:t>
            </a:r>
            <a:endParaRPr/>
          </a:p>
        </p:txBody>
      </p:sp>
      <p:sp>
        <p:nvSpPr>
          <p:cNvPr id="823" name="Google Shape;823;p76"/>
          <p:cNvSpPr txBox="1">
            <a:spLocks noGrp="1"/>
          </p:cNvSpPr>
          <p:nvPr>
            <p:ph type="body" idx="1"/>
          </p:nvPr>
        </p:nvSpPr>
        <p:spPr>
          <a:xfrm>
            <a:off x="304800" y="1524000"/>
            <a:ext cx="8650287" cy="460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40"/>
              <a:buFont typeface="Noto Sans Symbols"/>
              <a:buChar char="■"/>
            </a:pPr>
            <a:r>
              <a:rPr lang="en-US" sz="2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Number of nodes generated in a depth-limited search to depth </a:t>
            </a:r>
            <a:r>
              <a:rPr lang="en-US" sz="2400" b="0" i="1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d</a:t>
            </a:r>
            <a:r>
              <a:rPr lang="en-US" sz="2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with branching factor </a:t>
            </a:r>
            <a:r>
              <a:rPr lang="en-US" sz="2400" b="0" i="1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b</a:t>
            </a:r>
            <a:r>
              <a:rPr lang="en-US" sz="2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: </a:t>
            </a:r>
            <a:endParaRPr/>
          </a:p>
          <a:p>
            <a:pPr marL="342900" lvl="0" indent="-342900" algn="ctr" rtl="0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SzPts val="1440"/>
              <a:buNone/>
            </a:pPr>
            <a:r>
              <a:rPr lang="en-US" sz="2400" b="0" i="1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	N</a:t>
            </a:r>
            <a:r>
              <a:rPr lang="en-US" sz="2400" b="0" i="1" u="none" baseline="-25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DLS</a:t>
            </a:r>
            <a:r>
              <a:rPr lang="en-US" sz="2400" b="0" i="1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= b</a:t>
            </a:r>
            <a:r>
              <a:rPr lang="en-US" sz="2400" b="0" i="1" u="none" baseline="30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sz="2400" b="0" i="1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+ b</a:t>
            </a:r>
            <a:r>
              <a:rPr lang="en-US" sz="2400" b="0" i="1" u="none" baseline="30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-US" sz="2400" b="0" i="1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+ b</a:t>
            </a:r>
            <a:r>
              <a:rPr lang="en-US" sz="2400" b="0" i="1" u="none" baseline="30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en-US" sz="2400" b="0" i="1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+ … + b</a:t>
            </a:r>
            <a:r>
              <a:rPr lang="en-US" sz="2400" b="0" i="1" u="none" baseline="30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d-2</a:t>
            </a:r>
            <a:r>
              <a:rPr lang="en-US" sz="2400" b="0" i="1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+ b</a:t>
            </a:r>
            <a:r>
              <a:rPr lang="en-US" sz="2400" b="0" i="1" u="none" baseline="30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d-1</a:t>
            </a:r>
            <a:r>
              <a:rPr lang="en-US" sz="2400" b="0" i="1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+ b</a:t>
            </a:r>
            <a:r>
              <a:rPr lang="en-US" sz="2400" b="0" i="1" u="none" baseline="30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</a:t>
            </a:r>
            <a:r>
              <a:rPr lang="en-US" sz="2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endParaRPr/>
          </a:p>
          <a:p>
            <a:pPr marL="342900" lvl="0" indent="-342900" algn="l" rtl="0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Clr>
                <a:schemeClr val="folHlink"/>
              </a:buClr>
              <a:buSzPts val="1440"/>
              <a:buFont typeface="Noto Sans Symbols"/>
              <a:buChar char="■"/>
            </a:pPr>
            <a:r>
              <a:rPr lang="en-US" sz="2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Number of nodes generated in an iterative deepening search to depth </a:t>
            </a:r>
            <a:r>
              <a:rPr lang="en-US" sz="2400" b="0" i="1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d</a:t>
            </a:r>
            <a:r>
              <a:rPr lang="en-US" sz="2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with branching factor </a:t>
            </a:r>
            <a:r>
              <a:rPr lang="en-US" sz="2400" b="0" i="1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b</a:t>
            </a:r>
            <a:r>
              <a:rPr lang="en-US" sz="2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: </a:t>
            </a:r>
            <a:endParaRPr/>
          </a:p>
          <a:p>
            <a:pPr marL="342900" lvl="0" indent="-342900" algn="ctr" rtl="0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SzPts val="1440"/>
              <a:buNone/>
            </a:pPr>
            <a:r>
              <a:rPr lang="en-US" sz="2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N</a:t>
            </a:r>
            <a:r>
              <a:rPr lang="en-US" sz="2400" b="0" i="0" u="none" baseline="-25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IDS</a:t>
            </a:r>
            <a:r>
              <a:rPr lang="en-US" sz="2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= (d+1)b</a:t>
            </a:r>
            <a:r>
              <a:rPr lang="en-US" sz="2400" b="0" i="0" u="none" baseline="30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0</a:t>
            </a:r>
            <a:r>
              <a:rPr lang="en-US" sz="2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+ d b^</a:t>
            </a:r>
            <a:r>
              <a:rPr lang="en-US" sz="2400" b="0" i="0" u="none" baseline="30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1</a:t>
            </a:r>
            <a:r>
              <a:rPr lang="en-US" sz="2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+ (d-1)b^</a:t>
            </a:r>
            <a:r>
              <a:rPr lang="en-US" sz="2400" b="0" i="0" u="none" baseline="30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2</a:t>
            </a:r>
            <a:r>
              <a:rPr lang="en-US" sz="2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+ … + 3b</a:t>
            </a:r>
            <a:r>
              <a:rPr lang="en-US" sz="2400" b="0" i="0" u="none" baseline="30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d-2</a:t>
            </a:r>
            <a:r>
              <a:rPr lang="en-US" sz="2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+2b</a:t>
            </a:r>
            <a:r>
              <a:rPr lang="en-US" sz="2400" b="0" i="0" u="none" baseline="30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d-1</a:t>
            </a:r>
            <a:r>
              <a:rPr lang="en-US" sz="2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+ 1b</a:t>
            </a:r>
            <a:r>
              <a:rPr lang="en-US" sz="2400" b="0" i="0" u="none" baseline="30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d</a:t>
            </a:r>
            <a:r>
              <a:rPr lang="en-US" sz="2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endParaRPr/>
          </a:p>
          <a:p>
            <a:pPr marL="342900" lvl="0" indent="-251459" algn="l" rtl="0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Clr>
                <a:schemeClr val="folHlink"/>
              </a:buClr>
              <a:buSzPts val="1440"/>
              <a:buFont typeface="Noto Sans Symbols"/>
              <a:buNone/>
            </a:pPr>
            <a:endParaRPr sz="2400" b="0" i="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342900" lvl="0" indent="-342900" algn="l" rtl="0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Clr>
                <a:schemeClr val="folHlink"/>
              </a:buClr>
              <a:buSzPts val="1440"/>
              <a:buFont typeface="Noto Sans Symbols"/>
              <a:buChar char="■"/>
            </a:pPr>
            <a:r>
              <a:rPr lang="en-US" sz="2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For </a:t>
            </a:r>
            <a:r>
              <a:rPr lang="en-US" sz="2400" b="0" i="1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b = 10</a:t>
            </a:r>
            <a:r>
              <a:rPr lang="en-US" sz="2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, </a:t>
            </a:r>
            <a:r>
              <a:rPr lang="en-US" sz="2400" b="0" i="1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d = 5</a:t>
            </a:r>
            <a:r>
              <a:rPr lang="en-US" sz="2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,</a:t>
            </a:r>
            <a:endParaRPr/>
          </a:p>
          <a:p>
            <a:pPr marL="742950" lvl="1" indent="-285750" algn="l" rtl="0">
              <a:lnSpc>
                <a:spcPct val="80000"/>
              </a:lnSpc>
              <a:spcBef>
                <a:spcPts val="320"/>
              </a:spcBef>
              <a:spcAft>
                <a:spcPts val="0"/>
              </a:spcAft>
              <a:buClr>
                <a:schemeClr val="hlink"/>
              </a:buClr>
              <a:buSzPts val="880"/>
              <a:buFont typeface="Noto Sans Symbols"/>
              <a:buChar char="■"/>
            </a:pPr>
            <a:r>
              <a:rPr lang="en-US" sz="16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N</a:t>
            </a:r>
            <a:r>
              <a:rPr lang="en-US" sz="1600" b="0" i="0" u="none" baseline="-25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DLS </a:t>
            </a:r>
            <a:r>
              <a:rPr lang="en-US" sz="16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= 1 + 10 + 100 + 1,000 + 10,000 + 100,000 = 111,111</a:t>
            </a:r>
            <a:endParaRPr/>
          </a:p>
          <a:p>
            <a:pPr marL="742950" lvl="1" indent="-285750" algn="l" rtl="0">
              <a:lnSpc>
                <a:spcPct val="80000"/>
              </a:lnSpc>
              <a:spcBef>
                <a:spcPts val="320"/>
              </a:spcBef>
              <a:spcAft>
                <a:spcPts val="0"/>
              </a:spcAft>
              <a:buClr>
                <a:schemeClr val="hlink"/>
              </a:buClr>
              <a:buSzPts val="880"/>
              <a:buFont typeface="Noto Sans Symbols"/>
              <a:buChar char="■"/>
            </a:pPr>
            <a:r>
              <a:rPr lang="en-US" sz="16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N</a:t>
            </a:r>
            <a:r>
              <a:rPr lang="en-US" sz="1600" b="0" i="0" u="none" baseline="-25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BFS</a:t>
            </a:r>
            <a:r>
              <a:rPr lang="en-US" sz="16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= 10 + 100 + 1000 + 10,000 + 1,00,000 + 999,990 = 1,11,110</a:t>
            </a:r>
            <a:endParaRPr/>
          </a:p>
          <a:p>
            <a:pPr marL="742950" lvl="1" indent="-285750" algn="l" rtl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Noto Sans Symbols"/>
              <a:buChar char="■"/>
            </a:pPr>
            <a:r>
              <a:rPr lang="en-US" sz="20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N</a:t>
            </a:r>
            <a:r>
              <a:rPr lang="en-US" sz="2000" b="0" i="0" u="none" baseline="-25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IDS</a:t>
            </a:r>
            <a:r>
              <a:rPr lang="en-US" sz="20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= 6 + 50 + 400 + 3,000 + 20,000 + 100,000 = 123,456</a:t>
            </a:r>
            <a:endParaRPr sz="2400" b="0" i="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342900" lvl="0" indent="-251459" algn="l" rtl="0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Clr>
                <a:schemeClr val="folHlink"/>
              </a:buClr>
              <a:buSzPts val="1440"/>
              <a:buFont typeface="Noto Sans Symbols"/>
              <a:buNone/>
            </a:pPr>
            <a:endParaRPr sz="2400" b="0" i="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342900" lvl="0" indent="-342900" algn="l" rtl="0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Clr>
                <a:schemeClr val="folHlink"/>
              </a:buClr>
              <a:buSzPts val="1440"/>
              <a:buFont typeface="Noto Sans Symbols"/>
              <a:buChar char="■"/>
            </a:pPr>
            <a:r>
              <a:rPr lang="en-US" sz="2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Overhead = (123,456 - 111,111)/111,111 = 11%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77"/>
          <p:cNvSpPr txBox="1"/>
          <p:nvPr/>
        </p:nvSpPr>
        <p:spPr>
          <a:xfrm>
            <a:off x="304800" y="6243637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r>
              <a:rPr lang="en-US"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*</a:t>
            </a:r>
            <a:endParaRPr/>
          </a:p>
        </p:txBody>
      </p:sp>
      <p:sp>
        <p:nvSpPr>
          <p:cNvPr id="829" name="Google Shape;829;p77"/>
          <p:cNvSpPr txBox="1"/>
          <p:nvPr/>
        </p:nvSpPr>
        <p:spPr>
          <a:xfrm>
            <a:off x="3048000" y="6243637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r>
              <a:rPr lang="en-US"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Swati Mali</a:t>
            </a:r>
            <a:endParaRPr/>
          </a:p>
        </p:txBody>
      </p:sp>
      <p:sp>
        <p:nvSpPr>
          <p:cNvPr id="830" name="Google Shape;830;p77"/>
          <p:cNvSpPr txBox="1"/>
          <p:nvPr/>
        </p:nvSpPr>
        <p:spPr>
          <a:xfrm>
            <a:off x="7042150" y="6243637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fld id="{00000000-1234-1234-1234-123412341234}" type="slidenum">
              <a:rPr lang="en-US"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77</a:t>
            </a:fld>
            <a:endParaRPr/>
          </a:p>
        </p:txBody>
      </p:sp>
      <p:sp>
        <p:nvSpPr>
          <p:cNvPr id="831" name="Google Shape;831;p77"/>
          <p:cNvSpPr txBox="1">
            <a:spLocks noGrp="1"/>
          </p:cNvSpPr>
          <p:nvPr>
            <p:ph type="title"/>
          </p:nvPr>
        </p:nvSpPr>
        <p:spPr>
          <a:xfrm>
            <a:off x="1150937" y="214312"/>
            <a:ext cx="7793037" cy="852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ahoma"/>
              <a:buNone/>
            </a:pPr>
            <a:r>
              <a:rPr lang="en-US" sz="4400" b="0" i="0" u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Properties of iterative deepening search</a:t>
            </a:r>
            <a:endParaRPr/>
          </a:p>
        </p:txBody>
      </p:sp>
      <p:sp>
        <p:nvSpPr>
          <p:cNvPr id="832" name="Google Shape;832;p77"/>
          <p:cNvSpPr txBox="1">
            <a:spLocks noGrp="1"/>
          </p:cNvSpPr>
          <p:nvPr>
            <p:ph type="body" idx="1"/>
          </p:nvPr>
        </p:nvSpPr>
        <p:spPr>
          <a:xfrm>
            <a:off x="304800" y="1524000"/>
            <a:ext cx="8650287" cy="460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920"/>
              <a:buFont typeface="Noto Sans Symbols"/>
              <a:buChar char="■"/>
            </a:pPr>
            <a:r>
              <a:rPr lang="en-US" sz="3200" b="0" i="0" u="sng">
                <a:solidFill>
                  <a:srgbClr val="CC0099"/>
                </a:solidFill>
                <a:latin typeface="Tahoma"/>
                <a:ea typeface="Tahoma"/>
                <a:cs typeface="Tahoma"/>
                <a:sym typeface="Tahoma"/>
              </a:rPr>
              <a:t>Complete?</a:t>
            </a:r>
            <a:r>
              <a:rPr lang="en-US" sz="32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Yes</a:t>
            </a:r>
            <a:br>
              <a:rPr lang="en-US" sz="32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lang="en-US" sz="3200" b="0" i="0" u="sng">
                <a:solidFill>
                  <a:srgbClr val="CC0099"/>
                </a:solidFill>
                <a:latin typeface="Tahoma"/>
                <a:ea typeface="Tahoma"/>
                <a:cs typeface="Tahoma"/>
                <a:sym typeface="Tahoma"/>
              </a:rPr>
              <a:t>Time?</a:t>
            </a:r>
            <a:r>
              <a:rPr lang="en-US" sz="3200" b="0" i="0" u="none">
                <a:solidFill>
                  <a:srgbClr val="CC0099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US" sz="3200" b="0" i="1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(d+1)b</a:t>
            </a:r>
            <a:r>
              <a:rPr lang="en-US" sz="3200" b="0" i="1" u="none" baseline="30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0</a:t>
            </a:r>
            <a:r>
              <a:rPr lang="en-US" sz="3200" b="0" i="1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+ d b</a:t>
            </a:r>
            <a:r>
              <a:rPr lang="en-US" sz="3200" b="0" i="1" u="none" baseline="30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1</a:t>
            </a:r>
            <a:r>
              <a:rPr lang="en-US" sz="3200" b="0" i="1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+ (d-1)b</a:t>
            </a:r>
            <a:r>
              <a:rPr lang="en-US" sz="3200" b="0" i="1" u="none" baseline="30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2</a:t>
            </a:r>
            <a:r>
              <a:rPr lang="en-US" sz="3200" b="0" i="1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+ … + b</a:t>
            </a:r>
            <a:r>
              <a:rPr lang="en-US" sz="3200" b="0" i="1" u="none" baseline="30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d</a:t>
            </a:r>
            <a:r>
              <a:rPr lang="en-US" sz="3200" b="0" i="1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= O(b</a:t>
            </a:r>
            <a:r>
              <a:rPr lang="en-US" sz="3200" b="0" i="1" u="none" baseline="30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d</a:t>
            </a:r>
            <a:r>
              <a:rPr lang="en-US" sz="3200" b="0" i="1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)</a:t>
            </a:r>
            <a:r>
              <a:rPr lang="en-US" sz="32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/>
            </a:r>
            <a:br>
              <a:rPr lang="en-US" sz="32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lang="en-US" sz="3200" b="0" i="0" u="sng">
                <a:solidFill>
                  <a:srgbClr val="CC0099"/>
                </a:solidFill>
                <a:latin typeface="Tahoma"/>
                <a:ea typeface="Tahoma"/>
                <a:cs typeface="Tahoma"/>
                <a:sym typeface="Tahoma"/>
              </a:rPr>
              <a:t>Space?</a:t>
            </a:r>
            <a:r>
              <a:rPr lang="en-US" sz="32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US" sz="3200" b="0" i="1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O(bd)</a:t>
            </a:r>
            <a:r>
              <a:rPr lang="en-US" sz="32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/>
            </a:r>
            <a:br>
              <a:rPr lang="en-US" sz="32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lang="en-US" sz="3200" b="0" i="0" u="sng">
                <a:solidFill>
                  <a:srgbClr val="CC0099"/>
                </a:solidFill>
                <a:latin typeface="Tahoma"/>
                <a:ea typeface="Tahoma"/>
                <a:cs typeface="Tahoma"/>
                <a:sym typeface="Tahoma"/>
              </a:rPr>
              <a:t>Optimal?</a:t>
            </a:r>
            <a:r>
              <a:rPr lang="en-US" sz="32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Yes, if step cost = 1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p78"/>
          <p:cNvSpPr txBox="1"/>
          <p:nvPr/>
        </p:nvSpPr>
        <p:spPr>
          <a:xfrm>
            <a:off x="304800" y="6243637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r>
              <a:rPr lang="en-US"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*</a:t>
            </a:r>
            <a:endParaRPr/>
          </a:p>
        </p:txBody>
      </p:sp>
      <p:sp>
        <p:nvSpPr>
          <p:cNvPr id="838" name="Google Shape;838;p78"/>
          <p:cNvSpPr txBox="1"/>
          <p:nvPr/>
        </p:nvSpPr>
        <p:spPr>
          <a:xfrm>
            <a:off x="3048000" y="6243637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r>
              <a:rPr lang="en-US"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Swati Mali</a:t>
            </a:r>
            <a:endParaRPr/>
          </a:p>
        </p:txBody>
      </p:sp>
      <p:sp>
        <p:nvSpPr>
          <p:cNvPr id="839" name="Google Shape;839;p78"/>
          <p:cNvSpPr txBox="1"/>
          <p:nvPr/>
        </p:nvSpPr>
        <p:spPr>
          <a:xfrm>
            <a:off x="7042150" y="6243637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fld id="{00000000-1234-1234-1234-123412341234}" type="slidenum">
              <a:rPr lang="en-US"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78</a:t>
            </a:fld>
            <a:endParaRPr/>
          </a:p>
        </p:txBody>
      </p:sp>
      <p:sp>
        <p:nvSpPr>
          <p:cNvPr id="840" name="Google Shape;840;p78"/>
          <p:cNvSpPr txBox="1">
            <a:spLocks noGrp="1"/>
          </p:cNvSpPr>
          <p:nvPr>
            <p:ph type="title"/>
          </p:nvPr>
        </p:nvSpPr>
        <p:spPr>
          <a:xfrm>
            <a:off x="1150937" y="214312"/>
            <a:ext cx="7793037" cy="852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ahoma"/>
              <a:buNone/>
            </a:pPr>
            <a:r>
              <a:rPr lang="en-US" sz="4400" b="0" i="0" u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Uniform-cost search</a:t>
            </a:r>
            <a:endParaRPr/>
          </a:p>
        </p:txBody>
      </p:sp>
      <p:sp>
        <p:nvSpPr>
          <p:cNvPr id="841" name="Google Shape;841;p78"/>
          <p:cNvSpPr txBox="1">
            <a:spLocks noGrp="1"/>
          </p:cNvSpPr>
          <p:nvPr>
            <p:ph type="body" idx="1"/>
          </p:nvPr>
        </p:nvSpPr>
        <p:spPr>
          <a:xfrm>
            <a:off x="304800" y="1524000"/>
            <a:ext cx="8650287" cy="460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40"/>
              <a:buFont typeface="Noto Sans Symbols"/>
              <a:buChar char="■"/>
            </a:pPr>
            <a:r>
              <a:rPr lang="en-US" sz="2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Expand least-cost unexpanded node</a:t>
            </a:r>
            <a:br>
              <a:rPr lang="en-US" sz="2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lang="en-US" sz="2400" b="0" i="0" u="none">
                <a:solidFill>
                  <a:schemeClr val="accent2"/>
                </a:solidFill>
                <a:latin typeface="Tahoma"/>
                <a:ea typeface="Tahoma"/>
                <a:cs typeface="Tahoma"/>
                <a:sym typeface="Tahoma"/>
              </a:rPr>
              <a:t>Implementation</a:t>
            </a:r>
            <a:r>
              <a:rPr lang="en-US" sz="2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:</a:t>
            </a:r>
            <a:endParaRPr/>
          </a:p>
          <a:p>
            <a:pPr marL="742950" lvl="1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Noto Sans Symbols"/>
              <a:buChar char="■"/>
            </a:pPr>
            <a:r>
              <a:rPr lang="en-US" sz="2000" b="0" i="1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fringe</a:t>
            </a:r>
            <a:r>
              <a:rPr lang="en-US" sz="20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= queue ordered by path cost</a:t>
            </a:r>
            <a:endParaRPr/>
          </a:p>
          <a:p>
            <a:pPr marL="342900" lvl="0" indent="-3429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folHlink"/>
              </a:buClr>
              <a:buSzPts val="1440"/>
              <a:buFont typeface="Noto Sans Symbols"/>
              <a:buChar char="■"/>
            </a:pPr>
            <a:r>
              <a:rPr lang="en-US" sz="2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Equivalent to breadth-first if step costs all equal</a:t>
            </a:r>
            <a:endParaRPr/>
          </a:p>
          <a:p>
            <a:pPr marL="342900" lvl="0" indent="-251459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folHlink"/>
              </a:buClr>
              <a:buSzPts val="1440"/>
              <a:buFont typeface="Noto Sans Symbols"/>
              <a:buNone/>
            </a:pPr>
            <a:endParaRPr sz="2400" b="0" i="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342900" lvl="0" indent="-3429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folHlink"/>
              </a:buClr>
              <a:buSzPts val="1440"/>
              <a:buFont typeface="Noto Sans Symbols"/>
              <a:buChar char="■"/>
            </a:pPr>
            <a:r>
              <a:rPr lang="en-US" sz="2400" b="0" i="0" u="sng">
                <a:solidFill>
                  <a:srgbClr val="CC0099"/>
                </a:solidFill>
                <a:latin typeface="Tahoma"/>
                <a:ea typeface="Tahoma"/>
                <a:cs typeface="Tahoma"/>
                <a:sym typeface="Tahoma"/>
              </a:rPr>
              <a:t>Complete?</a:t>
            </a:r>
            <a:r>
              <a:rPr lang="en-US" sz="2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Yes, if step cost ≥ ε</a:t>
            </a:r>
            <a:br>
              <a:rPr lang="en-US" sz="2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lang="en-US" sz="2400" b="0" i="0" u="sng">
                <a:solidFill>
                  <a:srgbClr val="CC0099"/>
                </a:solidFill>
                <a:latin typeface="Tahoma"/>
                <a:ea typeface="Tahoma"/>
                <a:cs typeface="Tahoma"/>
                <a:sym typeface="Tahoma"/>
              </a:rPr>
              <a:t>Time?</a:t>
            </a:r>
            <a:r>
              <a:rPr lang="en-US" sz="2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# of nodes with </a:t>
            </a:r>
            <a:r>
              <a:rPr lang="en-US" sz="2400" b="0" i="1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g </a:t>
            </a:r>
            <a:r>
              <a:rPr lang="en-US" sz="2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≤ cost of optimal solution, </a:t>
            </a:r>
            <a:r>
              <a:rPr lang="en-US" sz="2400" b="0" i="1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O(b</a:t>
            </a:r>
            <a:r>
              <a:rPr lang="en-US" sz="2400" b="0" i="1" u="none" baseline="30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ceiling(C*/ ε)</a:t>
            </a:r>
            <a:r>
              <a:rPr lang="en-US" sz="2400" b="0" i="1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)</a:t>
            </a:r>
            <a:r>
              <a:rPr lang="en-US" sz="2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where </a:t>
            </a:r>
            <a:r>
              <a:rPr lang="en-US" sz="2400" b="0" i="1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</a:t>
            </a:r>
            <a:r>
              <a:rPr lang="en-US" sz="2400" b="0" i="0" u="none" baseline="30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*</a:t>
            </a:r>
            <a:r>
              <a:rPr lang="en-US" sz="2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is the cost of the optimal solution</a:t>
            </a:r>
            <a:endParaRPr/>
          </a:p>
          <a:p>
            <a:pPr marL="342900" lvl="0" indent="-3429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folHlink"/>
              </a:buClr>
              <a:buSzPts val="1440"/>
              <a:buFont typeface="Noto Sans Symbols"/>
              <a:buChar char="■"/>
            </a:pPr>
            <a:r>
              <a:rPr lang="en-US" sz="2400" b="0" i="0" u="sng">
                <a:solidFill>
                  <a:srgbClr val="CC0099"/>
                </a:solidFill>
                <a:latin typeface="Tahoma"/>
                <a:ea typeface="Tahoma"/>
                <a:cs typeface="Tahoma"/>
                <a:sym typeface="Tahoma"/>
              </a:rPr>
              <a:t>Space?</a:t>
            </a:r>
            <a:r>
              <a:rPr lang="en-US" sz="2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# of nodes with </a:t>
            </a:r>
            <a:r>
              <a:rPr lang="en-US" sz="2400" b="0" i="1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g</a:t>
            </a:r>
            <a:r>
              <a:rPr lang="en-US" sz="2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≤ cost of optimal solution, </a:t>
            </a:r>
            <a:r>
              <a:rPr lang="en-US" sz="2400" b="0" i="1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O(b</a:t>
            </a:r>
            <a:r>
              <a:rPr lang="en-US" sz="2400" b="0" i="1" u="none" baseline="30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ceiling(C*/ ε)</a:t>
            </a:r>
            <a:r>
              <a:rPr lang="en-US" sz="2400" b="0" i="1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)</a:t>
            </a:r>
            <a:r>
              <a:rPr lang="en-US" sz="2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/>
            </a:r>
            <a:br>
              <a:rPr lang="en-US" sz="2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lang="en-US" sz="2400" b="0" i="0" u="sng">
                <a:solidFill>
                  <a:srgbClr val="CC0099"/>
                </a:solidFill>
                <a:latin typeface="Tahoma"/>
                <a:ea typeface="Tahoma"/>
                <a:cs typeface="Tahoma"/>
                <a:sym typeface="Tahoma"/>
              </a:rPr>
              <a:t>Optimal?</a:t>
            </a:r>
            <a:r>
              <a:rPr lang="en-US" sz="2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Yes – nodes expanded in increasing order of </a:t>
            </a:r>
            <a:r>
              <a:rPr lang="en-US" sz="2400" b="0" i="1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g(n)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p79"/>
          <p:cNvSpPr txBox="1"/>
          <p:nvPr/>
        </p:nvSpPr>
        <p:spPr>
          <a:xfrm>
            <a:off x="304800" y="6243637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r>
              <a:rPr lang="en-US"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*</a:t>
            </a:r>
            <a:endParaRPr/>
          </a:p>
        </p:txBody>
      </p:sp>
      <p:sp>
        <p:nvSpPr>
          <p:cNvPr id="847" name="Google Shape;847;p79"/>
          <p:cNvSpPr txBox="1"/>
          <p:nvPr/>
        </p:nvSpPr>
        <p:spPr>
          <a:xfrm>
            <a:off x="3048000" y="6243637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r>
              <a:rPr lang="en-US"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Swati Mali</a:t>
            </a:r>
            <a:endParaRPr/>
          </a:p>
        </p:txBody>
      </p:sp>
      <p:sp>
        <p:nvSpPr>
          <p:cNvPr id="848" name="Google Shape;848;p79"/>
          <p:cNvSpPr txBox="1"/>
          <p:nvPr/>
        </p:nvSpPr>
        <p:spPr>
          <a:xfrm>
            <a:off x="7042150" y="6243637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fld id="{00000000-1234-1234-1234-123412341234}" type="slidenum">
              <a:rPr lang="en-US"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79</a:t>
            </a:fld>
            <a:endParaRPr/>
          </a:p>
        </p:txBody>
      </p:sp>
      <p:sp>
        <p:nvSpPr>
          <p:cNvPr id="849" name="Google Shape;849;p79"/>
          <p:cNvSpPr txBox="1">
            <a:spLocks noGrp="1"/>
          </p:cNvSpPr>
          <p:nvPr>
            <p:ph type="title"/>
          </p:nvPr>
        </p:nvSpPr>
        <p:spPr>
          <a:xfrm>
            <a:off x="1150937" y="214312"/>
            <a:ext cx="7793037" cy="852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ahoma"/>
              <a:buNone/>
            </a:pPr>
            <a:r>
              <a:rPr lang="en-US" sz="4400" b="0" i="0" u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Summary of algorithms</a:t>
            </a:r>
            <a:endParaRPr/>
          </a:p>
        </p:txBody>
      </p:sp>
      <p:pic>
        <p:nvPicPr>
          <p:cNvPr id="850" name="Google Shape;850;p79"/>
          <p:cNvPicPr preferRelativeResize="0"/>
          <p:nvPr/>
        </p:nvPicPr>
        <p:blipFill rotWithShape="1">
          <a:blip r:embed="rId3">
            <a:alphaModFix/>
          </a:blip>
          <a:srcRect l="14062" t="22917" r="17967" b="51042"/>
          <a:stretch/>
        </p:blipFill>
        <p:spPr>
          <a:xfrm>
            <a:off x="1143000" y="1676400"/>
            <a:ext cx="6629400" cy="190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8"/>
          <p:cNvSpPr txBox="1">
            <a:spLocks noGrp="1"/>
          </p:cNvSpPr>
          <p:nvPr>
            <p:ph type="title"/>
          </p:nvPr>
        </p:nvSpPr>
        <p:spPr>
          <a:xfrm>
            <a:off x="1150937" y="214312"/>
            <a:ext cx="7793037" cy="852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4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79" name="Google Shape;179;p8"/>
          <p:cNvSpPr txBox="1">
            <a:spLocks noGrp="1"/>
          </p:cNvSpPr>
          <p:nvPr>
            <p:ph type="body" idx="1"/>
          </p:nvPr>
        </p:nvSpPr>
        <p:spPr>
          <a:xfrm>
            <a:off x="304800" y="1524000"/>
            <a:ext cx="8650287" cy="460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920"/>
              <a:buFont typeface="Noto Sans Symbols"/>
              <a:buChar char="■"/>
            </a:pPr>
            <a:r>
              <a:rPr lang="en-US" sz="32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Is the universe predictable?</a:t>
            </a:r>
            <a:endParaRPr/>
          </a:p>
          <a:p>
            <a:pPr marL="742950" marR="0" lvl="1" indent="-28575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hlink"/>
              </a:buClr>
              <a:buSzPts val="1540"/>
              <a:buFont typeface="Noto Sans Symbols"/>
              <a:buChar char="■"/>
            </a:pPr>
            <a:r>
              <a:rPr lang="en-US" sz="2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Predictable – problems those don’t involve uncertainty; solved with general algo strategies</a:t>
            </a:r>
            <a:endParaRPr/>
          </a:p>
          <a:p>
            <a:pPr marL="742950" marR="0" lvl="1" indent="-28575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hlink"/>
              </a:buClr>
              <a:buSzPts val="1540"/>
              <a:buFont typeface="Noto Sans Symbols"/>
              <a:buChar char="■"/>
            </a:pPr>
            <a:r>
              <a:rPr lang="en-US" sz="2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unpredictable – problems with uncertainty; solved with Bayesian network, soft computing techniques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folHlink"/>
              </a:buClr>
              <a:buSzPts val="1920"/>
              <a:buFont typeface="Noto Sans Symbols"/>
              <a:buChar char="■"/>
            </a:pPr>
            <a:r>
              <a:rPr lang="en-US" sz="32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Role of knowledge?</a:t>
            </a:r>
            <a:endParaRPr sz="3200" b="0" i="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742950" marR="0" lvl="1" indent="-28575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990"/>
              <a:buChar char="■"/>
            </a:pPr>
            <a:r>
              <a:rPr lang="en-US"/>
              <a:t>AI and knowledge based problems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folHlink"/>
              </a:buClr>
              <a:buSzPts val="1920"/>
              <a:buFont typeface="Noto Sans Symbols"/>
              <a:buChar char="■"/>
            </a:pPr>
            <a:r>
              <a:rPr lang="en-US" sz="32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Does the task requires interaction with the person</a:t>
            </a:r>
            <a:endParaRPr/>
          </a:p>
          <a:p>
            <a:pPr marL="342900" marR="0" lvl="0" indent="-220980" algn="l" rtl="0">
              <a:spcBef>
                <a:spcPts val="640"/>
              </a:spcBef>
              <a:spcAft>
                <a:spcPts val="0"/>
              </a:spcAft>
              <a:buClr>
                <a:schemeClr val="folHlink"/>
              </a:buClr>
              <a:buSzPts val="1920"/>
              <a:buFont typeface="Noto Sans Symbols"/>
              <a:buNone/>
            </a:pPr>
            <a:endParaRPr sz="3200" b="0" i="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80" name="Google Shape;180;p8"/>
          <p:cNvSpPr txBox="1"/>
          <p:nvPr/>
        </p:nvSpPr>
        <p:spPr>
          <a:xfrm>
            <a:off x="304800" y="6243637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r>
              <a:rPr lang="en-US"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*</a:t>
            </a:r>
            <a:endParaRPr/>
          </a:p>
        </p:txBody>
      </p:sp>
      <p:sp>
        <p:nvSpPr>
          <p:cNvPr id="181" name="Google Shape;181;p8"/>
          <p:cNvSpPr txBox="1"/>
          <p:nvPr/>
        </p:nvSpPr>
        <p:spPr>
          <a:xfrm>
            <a:off x="3048000" y="6243637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r>
              <a:rPr lang="en-US"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Swati Mali</a:t>
            </a:r>
            <a:endParaRPr/>
          </a:p>
        </p:txBody>
      </p:sp>
      <p:sp>
        <p:nvSpPr>
          <p:cNvPr id="182" name="Google Shape;182;p8"/>
          <p:cNvSpPr txBox="1"/>
          <p:nvPr/>
        </p:nvSpPr>
        <p:spPr>
          <a:xfrm>
            <a:off x="7042150" y="6243637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fld id="{00000000-1234-1234-1234-123412341234}" type="slidenum">
              <a:rPr lang="en-US"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8</a:t>
            </a:fld>
            <a:endParaRPr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p80"/>
          <p:cNvSpPr txBox="1"/>
          <p:nvPr/>
        </p:nvSpPr>
        <p:spPr>
          <a:xfrm>
            <a:off x="304800" y="6243637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r>
              <a:rPr lang="en-US"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*</a:t>
            </a:r>
            <a:endParaRPr/>
          </a:p>
        </p:txBody>
      </p:sp>
      <p:sp>
        <p:nvSpPr>
          <p:cNvPr id="856" name="Google Shape;856;p80"/>
          <p:cNvSpPr txBox="1"/>
          <p:nvPr/>
        </p:nvSpPr>
        <p:spPr>
          <a:xfrm>
            <a:off x="3048000" y="6243637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r>
              <a:rPr lang="en-US"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Swati Mali</a:t>
            </a:r>
            <a:endParaRPr/>
          </a:p>
        </p:txBody>
      </p:sp>
      <p:sp>
        <p:nvSpPr>
          <p:cNvPr id="857" name="Google Shape;857;p80"/>
          <p:cNvSpPr txBox="1"/>
          <p:nvPr/>
        </p:nvSpPr>
        <p:spPr>
          <a:xfrm>
            <a:off x="7042150" y="6243637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fld id="{00000000-1234-1234-1234-123412341234}" type="slidenum">
              <a:rPr lang="en-US"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80</a:t>
            </a:fld>
            <a:endParaRPr/>
          </a:p>
        </p:txBody>
      </p:sp>
      <p:sp>
        <p:nvSpPr>
          <p:cNvPr id="858" name="Google Shape;858;p80"/>
          <p:cNvSpPr txBox="1">
            <a:spLocks noGrp="1"/>
          </p:cNvSpPr>
          <p:nvPr>
            <p:ph type="title"/>
          </p:nvPr>
        </p:nvSpPr>
        <p:spPr>
          <a:xfrm>
            <a:off x="1150937" y="214312"/>
            <a:ext cx="7793037" cy="852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ahoma"/>
              <a:buNone/>
            </a:pPr>
            <a:r>
              <a:rPr lang="en-US" sz="4400" b="0" i="0" u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Repeated states</a:t>
            </a:r>
            <a:endParaRPr/>
          </a:p>
        </p:txBody>
      </p:sp>
      <p:sp>
        <p:nvSpPr>
          <p:cNvPr id="859" name="Google Shape;859;p80"/>
          <p:cNvSpPr txBox="1">
            <a:spLocks noGrp="1"/>
          </p:cNvSpPr>
          <p:nvPr>
            <p:ph type="body" idx="1"/>
          </p:nvPr>
        </p:nvSpPr>
        <p:spPr>
          <a:xfrm>
            <a:off x="304800" y="1524000"/>
            <a:ext cx="8650287" cy="460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920"/>
              <a:buFont typeface="Noto Sans Symbols"/>
              <a:buChar char="■"/>
            </a:pPr>
            <a:r>
              <a:rPr lang="en-US" sz="32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Failure to detect repeated states can turn a linear problem into an exponential one!</a:t>
            </a:r>
            <a:br>
              <a:rPr lang="en-US" sz="32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endParaRPr/>
          </a:p>
        </p:txBody>
      </p:sp>
      <p:pic>
        <p:nvPicPr>
          <p:cNvPr id="860" name="Google Shape;860;p80" descr="ribbon-spa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4800" y="2895600"/>
            <a:ext cx="8229600" cy="301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p81"/>
          <p:cNvSpPr txBox="1">
            <a:spLocks noGrp="1"/>
          </p:cNvSpPr>
          <p:nvPr>
            <p:ph type="title"/>
          </p:nvPr>
        </p:nvSpPr>
        <p:spPr>
          <a:xfrm>
            <a:off x="1150937" y="214312"/>
            <a:ext cx="7793037" cy="852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ahoma"/>
              <a:buNone/>
            </a:pPr>
            <a:r>
              <a:rPr lang="en-US" sz="4400" b="0" i="0" u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Map of Romania problem</a:t>
            </a:r>
            <a:endParaRPr/>
          </a:p>
        </p:txBody>
      </p:sp>
      <p:sp>
        <p:nvSpPr>
          <p:cNvPr id="866" name="Google Shape;866;p81"/>
          <p:cNvSpPr txBox="1">
            <a:spLocks noGrp="1"/>
          </p:cNvSpPr>
          <p:nvPr>
            <p:ph type="body" idx="1"/>
          </p:nvPr>
        </p:nvSpPr>
        <p:spPr>
          <a:xfrm>
            <a:off x="304800" y="1524000"/>
            <a:ext cx="8650287" cy="460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920"/>
              <a:buFont typeface="Noto Sans Symbols"/>
              <a:buChar char="■"/>
            </a:pPr>
            <a:r>
              <a:rPr lang="en-US" sz="32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Formulate the problem.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folHlink"/>
              </a:buClr>
              <a:buSzPts val="1920"/>
              <a:buFont typeface="Noto Sans Symbols"/>
              <a:buChar char="■"/>
            </a:pPr>
            <a:r>
              <a:rPr lang="en-US" sz="32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Draw the state space tree for the given initial state and goal state configuration.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folHlink"/>
              </a:buClr>
              <a:buSzPts val="1920"/>
              <a:buFont typeface="Noto Sans Symbols"/>
              <a:buChar char="■"/>
            </a:pPr>
            <a:r>
              <a:rPr lang="en-US" sz="32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Run BFS, DFS and IDS on the tree to reach goal and write sequence nodes visited for each algorithm </a:t>
            </a:r>
            <a:endParaRPr/>
          </a:p>
          <a:p>
            <a:pPr marL="342900" marR="0" lvl="0" indent="-220980" algn="l" rtl="0">
              <a:spcBef>
                <a:spcPts val="640"/>
              </a:spcBef>
              <a:spcAft>
                <a:spcPts val="0"/>
              </a:spcAft>
              <a:buClr>
                <a:schemeClr val="folHlink"/>
              </a:buClr>
              <a:buSzPts val="1920"/>
              <a:buFont typeface="Noto Sans Symbols"/>
              <a:buNone/>
            </a:pPr>
            <a:endParaRPr sz="3200" b="0" i="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867" name="Google Shape;867;p81"/>
          <p:cNvSpPr txBox="1"/>
          <p:nvPr/>
        </p:nvSpPr>
        <p:spPr>
          <a:xfrm>
            <a:off x="304800" y="6243637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r>
              <a:rPr lang="en-US"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*</a:t>
            </a:r>
            <a:endParaRPr/>
          </a:p>
        </p:txBody>
      </p:sp>
      <p:sp>
        <p:nvSpPr>
          <p:cNvPr id="868" name="Google Shape;868;p81"/>
          <p:cNvSpPr txBox="1"/>
          <p:nvPr/>
        </p:nvSpPr>
        <p:spPr>
          <a:xfrm>
            <a:off x="3048000" y="6243637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r>
              <a:rPr lang="en-US"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Swati Mali</a:t>
            </a:r>
            <a:endParaRPr/>
          </a:p>
        </p:txBody>
      </p:sp>
      <p:sp>
        <p:nvSpPr>
          <p:cNvPr id="869" name="Google Shape;869;p81"/>
          <p:cNvSpPr txBox="1"/>
          <p:nvPr/>
        </p:nvSpPr>
        <p:spPr>
          <a:xfrm>
            <a:off x="7042150" y="6243637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fld id="{00000000-1234-1234-1234-123412341234}" type="slidenum">
              <a:rPr lang="en-US"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81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p82"/>
          <p:cNvSpPr txBox="1"/>
          <p:nvPr/>
        </p:nvSpPr>
        <p:spPr>
          <a:xfrm>
            <a:off x="304800" y="6243637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r>
              <a:rPr lang="en-US"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*</a:t>
            </a:r>
            <a:endParaRPr/>
          </a:p>
        </p:txBody>
      </p:sp>
      <p:sp>
        <p:nvSpPr>
          <p:cNvPr id="875" name="Google Shape;875;p82"/>
          <p:cNvSpPr txBox="1"/>
          <p:nvPr/>
        </p:nvSpPr>
        <p:spPr>
          <a:xfrm>
            <a:off x="3048000" y="6243637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r>
              <a:rPr lang="en-US"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Swati Mali</a:t>
            </a:r>
            <a:endParaRPr/>
          </a:p>
        </p:txBody>
      </p:sp>
      <p:sp>
        <p:nvSpPr>
          <p:cNvPr id="876" name="Google Shape;876;p82"/>
          <p:cNvSpPr txBox="1"/>
          <p:nvPr/>
        </p:nvSpPr>
        <p:spPr>
          <a:xfrm>
            <a:off x="7042150" y="6243637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fld id="{00000000-1234-1234-1234-123412341234}" type="slidenum">
              <a:rPr lang="en-US"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82</a:t>
            </a:fld>
            <a:endParaRPr/>
          </a:p>
        </p:txBody>
      </p:sp>
      <p:sp>
        <p:nvSpPr>
          <p:cNvPr id="877" name="Google Shape;877;p82"/>
          <p:cNvSpPr txBox="1">
            <a:spLocks noGrp="1"/>
          </p:cNvSpPr>
          <p:nvPr>
            <p:ph type="title"/>
          </p:nvPr>
        </p:nvSpPr>
        <p:spPr>
          <a:xfrm>
            <a:off x="381000" y="214312"/>
            <a:ext cx="8562975" cy="852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ahoma"/>
              <a:buNone/>
            </a:pPr>
            <a:r>
              <a:rPr lang="en-US" sz="4400" b="0" i="0" u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Romania-Run BFS, DFS, DLS,IDS</a:t>
            </a:r>
            <a:endParaRPr/>
          </a:p>
        </p:txBody>
      </p:sp>
      <p:pic>
        <p:nvPicPr>
          <p:cNvPr id="878" name="Google Shape;878;p82" descr="romania-distances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381000" y="1371600"/>
            <a:ext cx="8382000" cy="50371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p83"/>
          <p:cNvSpPr txBox="1">
            <a:spLocks noGrp="1"/>
          </p:cNvSpPr>
          <p:nvPr>
            <p:ph type="title"/>
          </p:nvPr>
        </p:nvSpPr>
        <p:spPr>
          <a:xfrm>
            <a:off x="1150937" y="214312"/>
            <a:ext cx="7793037" cy="852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ahoma"/>
              <a:buNone/>
            </a:pPr>
            <a:r>
              <a:rPr lang="en-US" sz="4400" b="0" i="0" u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8-puzzle problem</a:t>
            </a:r>
            <a:endParaRPr/>
          </a:p>
        </p:txBody>
      </p:sp>
      <p:sp>
        <p:nvSpPr>
          <p:cNvPr id="884" name="Google Shape;884;p83"/>
          <p:cNvSpPr txBox="1">
            <a:spLocks noGrp="1"/>
          </p:cNvSpPr>
          <p:nvPr>
            <p:ph type="body" idx="1"/>
          </p:nvPr>
        </p:nvSpPr>
        <p:spPr>
          <a:xfrm>
            <a:off x="304800" y="1524000"/>
            <a:ext cx="8650287" cy="460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920"/>
              <a:buFont typeface="Noto Sans Symbols"/>
              <a:buChar char="■"/>
            </a:pPr>
            <a:r>
              <a:rPr lang="en-US" sz="32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Formulate the 8-puzzle problem.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folHlink"/>
              </a:buClr>
              <a:buSzPts val="1920"/>
              <a:buFont typeface="Noto Sans Symbols"/>
              <a:buChar char="■"/>
            </a:pPr>
            <a:r>
              <a:rPr lang="en-US" sz="32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Draw the state space tree for the given initial state and goal state configuration.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folHlink"/>
              </a:buClr>
              <a:buSzPts val="1920"/>
              <a:buFont typeface="Noto Sans Symbols"/>
              <a:buChar char="■"/>
            </a:pPr>
            <a:r>
              <a:rPr lang="en-US" sz="32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Run BFS, DFS and IDS on the tree to reach goal and write sequence nodes visited for each algorithm </a:t>
            </a:r>
            <a:endParaRPr/>
          </a:p>
          <a:p>
            <a:pPr marL="342900" marR="0" lvl="0" indent="-220980" algn="l" rtl="0">
              <a:spcBef>
                <a:spcPts val="640"/>
              </a:spcBef>
              <a:spcAft>
                <a:spcPts val="0"/>
              </a:spcAft>
              <a:buClr>
                <a:schemeClr val="folHlink"/>
              </a:buClr>
              <a:buSzPts val="1920"/>
              <a:buFont typeface="Noto Sans Symbols"/>
              <a:buNone/>
            </a:pPr>
            <a:endParaRPr sz="3200" b="0" i="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885" name="Google Shape;885;p83"/>
          <p:cNvSpPr txBox="1"/>
          <p:nvPr/>
        </p:nvSpPr>
        <p:spPr>
          <a:xfrm>
            <a:off x="304800" y="6243637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r>
              <a:rPr lang="en-US"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*</a:t>
            </a:r>
            <a:endParaRPr/>
          </a:p>
        </p:txBody>
      </p:sp>
      <p:sp>
        <p:nvSpPr>
          <p:cNvPr id="886" name="Google Shape;886;p83"/>
          <p:cNvSpPr txBox="1"/>
          <p:nvPr/>
        </p:nvSpPr>
        <p:spPr>
          <a:xfrm>
            <a:off x="3048000" y="6243637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r>
              <a:rPr lang="en-US"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Swati Mali</a:t>
            </a:r>
            <a:endParaRPr/>
          </a:p>
        </p:txBody>
      </p:sp>
      <p:sp>
        <p:nvSpPr>
          <p:cNvPr id="887" name="Google Shape;887;p83"/>
          <p:cNvSpPr txBox="1"/>
          <p:nvPr/>
        </p:nvSpPr>
        <p:spPr>
          <a:xfrm>
            <a:off x="7042150" y="6243637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fld id="{00000000-1234-1234-1234-123412341234}" type="slidenum">
              <a:rPr lang="en-US"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83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84</a:t>
            </a:fld>
            <a:endParaRPr lang="en-US"/>
          </a:p>
        </p:txBody>
      </p:sp>
      <p:pic>
        <p:nvPicPr>
          <p:cNvPr id="1026" name="Picture 2" descr="https://i.cs.hku.hk/~kpchan/cs23270/3.problem-solving/sv4f14f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170241" y="-919209"/>
            <a:ext cx="6732804" cy="8799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106989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p84"/>
          <p:cNvSpPr txBox="1">
            <a:spLocks noGrp="1"/>
          </p:cNvSpPr>
          <p:nvPr>
            <p:ph type="title"/>
          </p:nvPr>
        </p:nvSpPr>
        <p:spPr>
          <a:xfrm>
            <a:off x="1150937" y="214312"/>
            <a:ext cx="7793037" cy="852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ahoma"/>
              <a:buNone/>
            </a:pPr>
            <a:r>
              <a:rPr lang="en-US" sz="4400" b="0" i="0" u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8-Puzzle BFS, DFS, DLS, IDS</a:t>
            </a:r>
            <a:endParaRPr/>
          </a:p>
        </p:txBody>
      </p:sp>
      <p:sp>
        <p:nvSpPr>
          <p:cNvPr id="893" name="Google Shape;893;p84"/>
          <p:cNvSpPr txBox="1"/>
          <p:nvPr/>
        </p:nvSpPr>
        <p:spPr>
          <a:xfrm>
            <a:off x="304800" y="6243637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r>
              <a:rPr lang="en-US"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*</a:t>
            </a:r>
            <a:endParaRPr/>
          </a:p>
        </p:txBody>
      </p:sp>
      <p:sp>
        <p:nvSpPr>
          <p:cNvPr id="894" name="Google Shape;894;p84"/>
          <p:cNvSpPr txBox="1"/>
          <p:nvPr/>
        </p:nvSpPr>
        <p:spPr>
          <a:xfrm>
            <a:off x="3048000" y="6243637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r>
              <a:rPr lang="en-US"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Swati Mali</a:t>
            </a:r>
            <a:endParaRPr/>
          </a:p>
        </p:txBody>
      </p:sp>
      <p:sp>
        <p:nvSpPr>
          <p:cNvPr id="895" name="Google Shape;895;p84"/>
          <p:cNvSpPr txBox="1"/>
          <p:nvPr/>
        </p:nvSpPr>
        <p:spPr>
          <a:xfrm>
            <a:off x="7042150" y="6243637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fld id="{00000000-1234-1234-1234-123412341234}" type="slidenum">
              <a:rPr lang="en-US"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85</a:t>
            </a:fld>
            <a:endParaRPr/>
          </a:p>
        </p:txBody>
      </p:sp>
      <p:pic>
        <p:nvPicPr>
          <p:cNvPr id="896" name="Google Shape;896;p8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3400" y="1905000"/>
            <a:ext cx="8393112" cy="394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86</a:t>
            </a:fld>
            <a:endParaRPr lang="en-US"/>
          </a:p>
        </p:txBody>
      </p:sp>
      <p:pic>
        <p:nvPicPr>
          <p:cNvPr id="2050" name="Picture 2" descr="N Queens Problems - Tpoint Tec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08" y="88611"/>
            <a:ext cx="9040092" cy="6656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005192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p85"/>
          <p:cNvSpPr txBox="1">
            <a:spLocks noGrp="1"/>
          </p:cNvSpPr>
          <p:nvPr>
            <p:ph type="title"/>
          </p:nvPr>
        </p:nvSpPr>
        <p:spPr>
          <a:xfrm>
            <a:off x="1150937" y="214312"/>
            <a:ext cx="7793037" cy="852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ahoma"/>
              <a:buNone/>
            </a:pPr>
            <a:r>
              <a:rPr lang="en-US" sz="4400" b="0" i="0" u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Water jug problem</a:t>
            </a:r>
            <a:endParaRPr/>
          </a:p>
        </p:txBody>
      </p:sp>
      <p:sp>
        <p:nvSpPr>
          <p:cNvPr id="902" name="Google Shape;902;p85"/>
          <p:cNvSpPr txBox="1">
            <a:spLocks noGrp="1"/>
          </p:cNvSpPr>
          <p:nvPr>
            <p:ph type="body" idx="1"/>
          </p:nvPr>
        </p:nvSpPr>
        <p:spPr>
          <a:xfrm>
            <a:off x="304800" y="1524000"/>
            <a:ext cx="8650287" cy="460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680"/>
              <a:buFont typeface="Noto Sans Symbols"/>
              <a:buNone/>
            </a:pPr>
            <a:r>
              <a:rPr lang="en-US" sz="28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Consider two water jugs - 3 liters and 5 liters capacity, without any marking on them. The problem is to get exactly 4 liters of water in 5 liter jug; amount of water contained in 3 liter jug doesn’t matter. </a:t>
            </a:r>
            <a:endParaRPr/>
          </a:p>
          <a:p>
            <a:pPr marL="0" marR="0" lvl="0" indent="-106679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680"/>
              <a:buFont typeface="Noto Sans Symbols"/>
              <a:buChar char="■"/>
            </a:pPr>
            <a:r>
              <a:rPr lang="en-US" sz="28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Give problem formulation for the stated problem. </a:t>
            </a:r>
            <a:endParaRPr/>
          </a:p>
          <a:p>
            <a:pPr marL="0" marR="0" lvl="0" indent="-106679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680"/>
              <a:buFont typeface="Noto Sans Symbols"/>
              <a:buChar char="■"/>
            </a:pPr>
            <a:r>
              <a:rPr lang="en-US" sz="28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Draw entire state space tree for water jug problem.</a:t>
            </a:r>
            <a:endParaRPr/>
          </a:p>
          <a:p>
            <a:pPr marL="0" marR="0" lvl="0" indent="-106679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680"/>
              <a:buFont typeface="Noto Sans Symbols"/>
              <a:buChar char="■"/>
            </a:pPr>
            <a:r>
              <a:rPr lang="en-US" sz="28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Run BFS, DFS and IDS on the tree to reach goal and write sequence nodes visited for each algorithm. </a:t>
            </a:r>
            <a:endParaRPr/>
          </a:p>
          <a:p>
            <a:pPr marL="342900" marR="0" lvl="0" indent="-236220" algn="l" rtl="0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680"/>
              <a:buFont typeface="Noto Sans Symbols"/>
              <a:buNone/>
            </a:pPr>
            <a:endParaRPr sz="2800" b="0" i="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903" name="Google Shape;903;p85"/>
          <p:cNvSpPr txBox="1"/>
          <p:nvPr/>
        </p:nvSpPr>
        <p:spPr>
          <a:xfrm>
            <a:off x="304800" y="6243637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r>
              <a:rPr lang="en-US"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*</a:t>
            </a:r>
            <a:endParaRPr/>
          </a:p>
        </p:txBody>
      </p:sp>
      <p:sp>
        <p:nvSpPr>
          <p:cNvPr id="904" name="Google Shape;904;p85"/>
          <p:cNvSpPr txBox="1"/>
          <p:nvPr/>
        </p:nvSpPr>
        <p:spPr>
          <a:xfrm>
            <a:off x="3048000" y="6243637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r>
              <a:rPr lang="en-US"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Swati Mali</a:t>
            </a:r>
            <a:endParaRPr/>
          </a:p>
        </p:txBody>
      </p:sp>
      <p:sp>
        <p:nvSpPr>
          <p:cNvPr id="905" name="Google Shape;905;p85"/>
          <p:cNvSpPr txBox="1"/>
          <p:nvPr/>
        </p:nvSpPr>
        <p:spPr>
          <a:xfrm>
            <a:off x="7042150" y="6243637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fld id="{00000000-1234-1234-1234-123412341234}" type="slidenum">
              <a:rPr lang="en-US"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87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p86"/>
          <p:cNvSpPr txBox="1">
            <a:spLocks noGrp="1"/>
          </p:cNvSpPr>
          <p:nvPr>
            <p:ph type="title"/>
          </p:nvPr>
        </p:nvSpPr>
        <p:spPr>
          <a:xfrm>
            <a:off x="0" y="214312"/>
            <a:ext cx="8943975" cy="852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ahoma"/>
              <a:buNone/>
            </a:pPr>
            <a:r>
              <a:rPr lang="en-US" sz="4400" b="0" i="0" u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Blind  -&gt; informed </a:t>
            </a:r>
            <a:endParaRPr/>
          </a:p>
        </p:txBody>
      </p:sp>
      <p:sp>
        <p:nvSpPr>
          <p:cNvPr id="911" name="Google Shape;911;p86"/>
          <p:cNvSpPr txBox="1">
            <a:spLocks noGrp="1"/>
          </p:cNvSpPr>
          <p:nvPr>
            <p:ph type="body" idx="1"/>
          </p:nvPr>
        </p:nvSpPr>
        <p:spPr>
          <a:xfrm>
            <a:off x="304800" y="1524000"/>
            <a:ext cx="8650287" cy="460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920"/>
              <a:buFont typeface="Noto Sans Symbols"/>
              <a:buChar char="■"/>
            </a:pPr>
            <a:r>
              <a:rPr lang="en-US" sz="32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Roman Holiday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folHlink"/>
              </a:buClr>
              <a:buSzPts val="1920"/>
              <a:buFont typeface="Noto Sans Symbols"/>
              <a:buChar char="■"/>
            </a:pPr>
            <a:r>
              <a:rPr lang="en-US" sz="32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Eight Puzzle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folHlink"/>
              </a:buClr>
              <a:buSzPts val="1920"/>
              <a:buFont typeface="Noto Sans Symbols"/>
              <a:buChar char="■"/>
            </a:pPr>
            <a:r>
              <a:rPr lang="en-US" sz="32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N Queens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folHlink"/>
              </a:buClr>
              <a:buSzPts val="1920"/>
              <a:buFont typeface="Noto Sans Symbols"/>
              <a:buChar char="■"/>
            </a:pPr>
            <a:r>
              <a:rPr lang="en-US" sz="32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Chess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folHlink"/>
              </a:buClr>
              <a:buSzPts val="1920"/>
              <a:buFont typeface="Noto Sans Symbols"/>
              <a:buChar char="■"/>
            </a:pPr>
            <a:r>
              <a:rPr lang="en-US" sz="32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Flat Tire Problem</a:t>
            </a:r>
            <a:endParaRPr/>
          </a:p>
          <a:p>
            <a:pPr marL="342900" marR="0" lvl="0" indent="-220980" algn="l" rtl="0">
              <a:spcBef>
                <a:spcPts val="640"/>
              </a:spcBef>
              <a:spcAft>
                <a:spcPts val="0"/>
              </a:spcAft>
              <a:buClr>
                <a:schemeClr val="folHlink"/>
              </a:buClr>
              <a:buSzPts val="1920"/>
              <a:buFont typeface="Noto Sans Symbols"/>
              <a:buNone/>
            </a:pPr>
            <a:endParaRPr sz="3200" b="0" i="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912" name="Google Shape;912;p86"/>
          <p:cNvSpPr txBox="1"/>
          <p:nvPr/>
        </p:nvSpPr>
        <p:spPr>
          <a:xfrm>
            <a:off x="304800" y="6243637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r>
              <a:rPr lang="en-US"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*</a:t>
            </a:r>
            <a:endParaRPr/>
          </a:p>
        </p:txBody>
      </p:sp>
      <p:sp>
        <p:nvSpPr>
          <p:cNvPr id="913" name="Google Shape;913;p86"/>
          <p:cNvSpPr txBox="1"/>
          <p:nvPr/>
        </p:nvSpPr>
        <p:spPr>
          <a:xfrm>
            <a:off x="3048000" y="6243637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r>
              <a:rPr lang="en-US"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Swati Mali</a:t>
            </a:r>
            <a:endParaRPr/>
          </a:p>
        </p:txBody>
      </p:sp>
      <p:sp>
        <p:nvSpPr>
          <p:cNvPr id="914" name="Google Shape;914;p86"/>
          <p:cNvSpPr txBox="1"/>
          <p:nvPr/>
        </p:nvSpPr>
        <p:spPr>
          <a:xfrm>
            <a:off x="7042150" y="6243637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fld id="{00000000-1234-1234-1234-123412341234}" type="slidenum">
              <a:rPr lang="en-US"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88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p87"/>
          <p:cNvSpPr txBox="1"/>
          <p:nvPr/>
        </p:nvSpPr>
        <p:spPr>
          <a:xfrm>
            <a:off x="304800" y="6243637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r>
              <a:rPr lang="en-US"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*</a:t>
            </a:r>
            <a:endParaRPr/>
          </a:p>
        </p:txBody>
      </p:sp>
      <p:sp>
        <p:nvSpPr>
          <p:cNvPr id="920" name="Google Shape;920;p87"/>
          <p:cNvSpPr txBox="1"/>
          <p:nvPr/>
        </p:nvSpPr>
        <p:spPr>
          <a:xfrm>
            <a:off x="3048000" y="6243637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r>
              <a:rPr lang="en-US"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Swati Mali</a:t>
            </a:r>
            <a:endParaRPr/>
          </a:p>
        </p:txBody>
      </p:sp>
      <p:sp>
        <p:nvSpPr>
          <p:cNvPr id="921" name="Google Shape;921;p87"/>
          <p:cNvSpPr txBox="1"/>
          <p:nvPr/>
        </p:nvSpPr>
        <p:spPr>
          <a:xfrm>
            <a:off x="7042150" y="6243637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fld id="{00000000-1234-1234-1234-123412341234}" type="slidenum">
              <a:rPr lang="en-US"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89</a:t>
            </a:fld>
            <a:endParaRPr/>
          </a:p>
        </p:txBody>
      </p:sp>
      <p:sp>
        <p:nvSpPr>
          <p:cNvPr id="922" name="Google Shape;922;p87"/>
          <p:cNvSpPr txBox="1">
            <a:spLocks noGrp="1"/>
          </p:cNvSpPr>
          <p:nvPr>
            <p:ph type="title"/>
          </p:nvPr>
        </p:nvSpPr>
        <p:spPr>
          <a:xfrm>
            <a:off x="1150937" y="214312"/>
            <a:ext cx="7793037" cy="852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ahoma"/>
              <a:buNone/>
            </a:pPr>
            <a:r>
              <a:rPr lang="en-US" sz="4400" b="0" i="0" u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Summary</a:t>
            </a:r>
            <a:endParaRPr/>
          </a:p>
        </p:txBody>
      </p:sp>
      <p:sp>
        <p:nvSpPr>
          <p:cNvPr id="923" name="Google Shape;923;p87"/>
          <p:cNvSpPr txBox="1">
            <a:spLocks noGrp="1"/>
          </p:cNvSpPr>
          <p:nvPr>
            <p:ph type="body" idx="1"/>
          </p:nvPr>
        </p:nvSpPr>
        <p:spPr>
          <a:xfrm>
            <a:off x="304800" y="1524000"/>
            <a:ext cx="8650287" cy="460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40"/>
              <a:buFont typeface="Noto Sans Symbols"/>
              <a:buChar char="■"/>
            </a:pPr>
            <a:r>
              <a:rPr lang="en-US" sz="2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Problem formulation usually requires abstracting away real-world details to define a state space that can feasibly be explored</a:t>
            </a:r>
            <a:br>
              <a:rPr lang="en-US" sz="2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lang="en-US" sz="2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Variety of uninformed search strategies</a:t>
            </a:r>
            <a:br>
              <a:rPr lang="en-US" sz="2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lang="en-US" sz="2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Iterative deepening search uses only linear space and not much more time than other uninformed algorithms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9"/>
          <p:cNvSpPr txBox="1">
            <a:spLocks noGrp="1"/>
          </p:cNvSpPr>
          <p:nvPr>
            <p:ph type="title"/>
          </p:nvPr>
        </p:nvSpPr>
        <p:spPr>
          <a:xfrm>
            <a:off x="1150937" y="214312"/>
            <a:ext cx="7793037" cy="852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ahoma"/>
              <a:buNone/>
            </a:pPr>
            <a:r>
              <a:rPr lang="en-US" sz="4400" b="0" i="0" u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Problem solving agents</a:t>
            </a:r>
            <a:endParaRPr/>
          </a:p>
        </p:txBody>
      </p:sp>
      <p:sp>
        <p:nvSpPr>
          <p:cNvPr id="188" name="Google Shape;188;p9"/>
          <p:cNvSpPr txBox="1">
            <a:spLocks noGrp="1"/>
          </p:cNvSpPr>
          <p:nvPr>
            <p:ph type="body" idx="1"/>
          </p:nvPr>
        </p:nvSpPr>
        <p:spPr>
          <a:xfrm>
            <a:off x="228600" y="1295400"/>
            <a:ext cx="8650287" cy="53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920"/>
              <a:buFont typeface="Noto Sans Symbols"/>
              <a:buChar char="■"/>
            </a:pPr>
            <a:r>
              <a:rPr lang="en-US" sz="32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Goal formulation : is based on the current situation and the agent's performance  measure. </a:t>
            </a:r>
            <a:r>
              <a:rPr lang="en-US" sz="2000" b="0" i="0" u="none">
                <a:solidFill>
                  <a:srgbClr val="0A0AFF"/>
                </a:solidFill>
                <a:latin typeface="Tahoma"/>
                <a:ea typeface="Tahoma"/>
                <a:cs typeface="Tahoma"/>
                <a:sym typeface="Tahoma"/>
              </a:rPr>
              <a:t>(Goals help organize behavior  by limiting the objectives that should be achieved)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folHlink"/>
              </a:buClr>
              <a:buSzPts val="1920"/>
              <a:buFont typeface="Noto Sans Symbols"/>
              <a:buChar char="■"/>
            </a:pPr>
            <a:r>
              <a:rPr lang="en-US" sz="32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Problem formulation: is the process of deciding what actions and states to consider, given a goal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folHlink"/>
              </a:buClr>
              <a:buSzPts val="1920"/>
              <a:buFont typeface="Noto Sans Symbols"/>
              <a:buChar char="■"/>
            </a:pPr>
            <a:r>
              <a:rPr lang="en-US" sz="32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Search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folHlink"/>
              </a:buClr>
              <a:buSzPts val="1920"/>
              <a:buFont typeface="Noto Sans Symbols"/>
              <a:buChar char="■"/>
            </a:pPr>
            <a:r>
              <a:rPr lang="en-US" sz="32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Execute</a:t>
            </a:r>
            <a:endParaRPr/>
          </a:p>
          <a:p>
            <a:pPr marL="342900" marR="0" lvl="0" indent="-342900" algn="ctr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folHlink"/>
              </a:buClr>
              <a:buSzPts val="1920"/>
              <a:buFont typeface="Noto Sans Symbols"/>
              <a:buNone/>
            </a:pPr>
            <a:r>
              <a:rPr lang="en-US" sz="3200" b="0" i="0" u="none">
                <a:solidFill>
                  <a:srgbClr val="0A0AFF"/>
                </a:solidFill>
                <a:latin typeface="Tahoma"/>
                <a:ea typeface="Tahoma"/>
                <a:cs typeface="Tahoma"/>
                <a:sym typeface="Tahoma"/>
              </a:rPr>
              <a:t>Formulate-Search-Execute</a:t>
            </a:r>
            <a:endParaRPr/>
          </a:p>
          <a:p>
            <a:pPr marL="342900" marR="0" lvl="0" indent="-220980" algn="l" rtl="0">
              <a:spcBef>
                <a:spcPts val="640"/>
              </a:spcBef>
              <a:spcAft>
                <a:spcPts val="0"/>
              </a:spcAft>
              <a:buClr>
                <a:schemeClr val="folHlink"/>
              </a:buClr>
              <a:buSzPts val="1920"/>
              <a:buFont typeface="Noto Sans Symbols"/>
              <a:buNone/>
            </a:pPr>
            <a:endParaRPr sz="3200" b="0" i="0" u="none">
              <a:solidFill>
                <a:srgbClr val="0A0A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89" name="Google Shape;189;p9"/>
          <p:cNvSpPr txBox="1"/>
          <p:nvPr/>
        </p:nvSpPr>
        <p:spPr>
          <a:xfrm>
            <a:off x="304800" y="6243637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r>
              <a:rPr lang="en-US"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*</a:t>
            </a:r>
            <a:endParaRPr/>
          </a:p>
        </p:txBody>
      </p:sp>
      <p:sp>
        <p:nvSpPr>
          <p:cNvPr id="190" name="Google Shape;190;p9"/>
          <p:cNvSpPr txBox="1"/>
          <p:nvPr/>
        </p:nvSpPr>
        <p:spPr>
          <a:xfrm>
            <a:off x="3048000" y="6243637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r>
              <a:rPr lang="en-US"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Swati Mali</a:t>
            </a:r>
            <a:endParaRPr/>
          </a:p>
        </p:txBody>
      </p:sp>
      <p:sp>
        <p:nvSpPr>
          <p:cNvPr id="191" name="Google Shape;191;p9"/>
          <p:cNvSpPr txBox="1"/>
          <p:nvPr/>
        </p:nvSpPr>
        <p:spPr>
          <a:xfrm>
            <a:off x="7042150" y="6243637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fld id="{00000000-1234-1234-1234-123412341234}" type="slidenum">
              <a:rPr lang="en-US"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9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1_Blends">
  <a:themeElements>
    <a:clrScheme name="Blends 5">
      <a:dk1>
        <a:srgbClr val="000000"/>
      </a:dk1>
      <a:lt1>
        <a:srgbClr val="FFFFFF"/>
      </a:lt1>
      <a:dk2>
        <a:srgbClr val="000066"/>
      </a:dk2>
      <a:lt2>
        <a:srgbClr val="333333"/>
      </a:lt2>
      <a:accent1>
        <a:srgbClr val="C4709A"/>
      </a:accent1>
      <a:accent2>
        <a:srgbClr val="4B4EB5"/>
      </a:accent2>
      <a:accent3>
        <a:srgbClr val="FFFFFF"/>
      </a:accent3>
      <a:accent4>
        <a:srgbClr val="000000"/>
      </a:accent4>
      <a:accent5>
        <a:srgbClr val="DEBBCA"/>
      </a:accent5>
      <a:accent6>
        <a:srgbClr val="4346A4"/>
      </a:accent6>
      <a:hlink>
        <a:srgbClr val="C481CF"/>
      </a:hlink>
      <a:folHlink>
        <a:srgbClr val="76B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Blends">
  <a:themeElements>
    <a:clrScheme name="Blends 5">
      <a:dk1>
        <a:srgbClr val="000000"/>
      </a:dk1>
      <a:lt1>
        <a:srgbClr val="FFFFFF"/>
      </a:lt1>
      <a:dk2>
        <a:srgbClr val="000066"/>
      </a:dk2>
      <a:lt2>
        <a:srgbClr val="333333"/>
      </a:lt2>
      <a:accent1>
        <a:srgbClr val="C4709A"/>
      </a:accent1>
      <a:accent2>
        <a:srgbClr val="4B4EB5"/>
      </a:accent2>
      <a:accent3>
        <a:srgbClr val="FFFFFF"/>
      </a:accent3>
      <a:accent4>
        <a:srgbClr val="000000"/>
      </a:accent4>
      <a:accent5>
        <a:srgbClr val="DEBBCA"/>
      </a:accent5>
      <a:accent6>
        <a:srgbClr val="4346A4"/>
      </a:accent6>
      <a:hlink>
        <a:srgbClr val="C481CF"/>
      </a:hlink>
      <a:folHlink>
        <a:srgbClr val="76B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5653</TotalTime>
  <Words>2204</Words>
  <Application>Microsoft Office PowerPoint</Application>
  <PresentationFormat>On-screen Show (4:3)</PresentationFormat>
  <Paragraphs>645</Paragraphs>
  <Slides>89</Slides>
  <Notes>87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89</vt:i4>
      </vt:variant>
    </vt:vector>
  </HeadingPairs>
  <TitlesOfParts>
    <vt:vector size="96" baseType="lpstr">
      <vt:lpstr>Arial</vt:lpstr>
      <vt:lpstr>Courier New</vt:lpstr>
      <vt:lpstr>Tahoma</vt:lpstr>
      <vt:lpstr>Times New Roman</vt:lpstr>
      <vt:lpstr>Noto Sans Symbols</vt:lpstr>
      <vt:lpstr>1_Blends</vt:lpstr>
      <vt:lpstr>Blends</vt:lpstr>
      <vt:lpstr>Solving problems by searching</vt:lpstr>
      <vt:lpstr>Outline</vt:lpstr>
      <vt:lpstr>Goal based agents</vt:lpstr>
      <vt:lpstr>Uninformed Vs informed</vt:lpstr>
      <vt:lpstr>PowerPoint Presentation</vt:lpstr>
      <vt:lpstr>Problem characteristics (Ref- Rich &amp; knight) </vt:lpstr>
      <vt:lpstr>PowerPoint Presentation</vt:lpstr>
      <vt:lpstr>PowerPoint Presentation</vt:lpstr>
      <vt:lpstr>Problem solving agents</vt:lpstr>
      <vt:lpstr>Desired environments</vt:lpstr>
      <vt:lpstr>PowerPoint Presentation</vt:lpstr>
      <vt:lpstr>Problem-solving agents</vt:lpstr>
      <vt:lpstr>Problem Formulation</vt:lpstr>
      <vt:lpstr>Water jug problem</vt:lpstr>
      <vt:lpstr>Kitchen cleaning problem</vt:lpstr>
      <vt:lpstr>Problem Formulation</vt:lpstr>
      <vt:lpstr>Example: Romania</vt:lpstr>
      <vt:lpstr>Example: Romania</vt:lpstr>
      <vt:lpstr>Problem types</vt:lpstr>
      <vt:lpstr>Single-state problem formulation</vt:lpstr>
      <vt:lpstr>Selecting a state space</vt:lpstr>
      <vt:lpstr>Vacuum world state space graph</vt:lpstr>
      <vt:lpstr>Vacuum world state space graph</vt:lpstr>
      <vt:lpstr>Example: The 8-puzzle</vt:lpstr>
      <vt:lpstr>Example: The 8-puzzle</vt:lpstr>
      <vt:lpstr>Example: robotic assembly</vt:lpstr>
      <vt:lpstr>Example : N Queens Problem</vt:lpstr>
      <vt:lpstr>Water Jug problem </vt:lpstr>
      <vt:lpstr>PowerPoint Presentation</vt:lpstr>
      <vt:lpstr>PowerPoint Presentation</vt:lpstr>
      <vt:lpstr>Real World Problems</vt:lpstr>
      <vt:lpstr>Airline Travel problem</vt:lpstr>
      <vt:lpstr>Example: vacuum world</vt:lpstr>
      <vt:lpstr>Example: vacuum world</vt:lpstr>
      <vt:lpstr>Example: vacuum world</vt:lpstr>
      <vt:lpstr>Example: vacuum world</vt:lpstr>
      <vt:lpstr>Tree search algorithms</vt:lpstr>
      <vt:lpstr>Tree search example</vt:lpstr>
      <vt:lpstr>Tree search example</vt:lpstr>
      <vt:lpstr>Tree search example</vt:lpstr>
      <vt:lpstr>Implementation: general tree search</vt:lpstr>
      <vt:lpstr>Implementation: states vs. nodes</vt:lpstr>
      <vt:lpstr>Search strategies</vt:lpstr>
      <vt:lpstr>Uninformed search strategies</vt:lpstr>
      <vt:lpstr>Breadth-first search</vt:lpstr>
      <vt:lpstr>Breadth-first search</vt:lpstr>
      <vt:lpstr>Breadth-first search</vt:lpstr>
      <vt:lpstr>Breadth-first search</vt:lpstr>
      <vt:lpstr>Breadth-first search</vt:lpstr>
      <vt:lpstr>BFS: Level-by-level traversal</vt:lpstr>
      <vt:lpstr>BFS(graph g, vertex s)</vt:lpstr>
      <vt:lpstr>PowerPoint Presentation</vt:lpstr>
      <vt:lpstr>Properties of breadth-first search</vt:lpstr>
      <vt:lpstr>BFS- Time Complexity</vt:lpstr>
      <vt:lpstr>Depth-first search</vt:lpstr>
      <vt:lpstr>Depth-first search</vt:lpstr>
      <vt:lpstr>Depth-first search</vt:lpstr>
      <vt:lpstr>Depth-first search</vt:lpstr>
      <vt:lpstr>Depth-first search</vt:lpstr>
      <vt:lpstr>Depth-first search</vt:lpstr>
      <vt:lpstr>Depth-first search</vt:lpstr>
      <vt:lpstr>Depth-first search</vt:lpstr>
      <vt:lpstr>Depth-first search</vt:lpstr>
      <vt:lpstr>Depth-first search</vt:lpstr>
      <vt:lpstr>Depth-first search</vt:lpstr>
      <vt:lpstr>Depth-first search</vt:lpstr>
      <vt:lpstr>DFS(graph g, vertex s) </vt:lpstr>
      <vt:lpstr>Properties of depth-first search</vt:lpstr>
      <vt:lpstr>Depth-limited search</vt:lpstr>
      <vt:lpstr>Solutions in DLS</vt:lpstr>
      <vt:lpstr>Iterative deepening search</vt:lpstr>
      <vt:lpstr>Iterative deepening search l =0</vt:lpstr>
      <vt:lpstr>Iterative deepening search l =1</vt:lpstr>
      <vt:lpstr>Iterative deepening search l =2</vt:lpstr>
      <vt:lpstr>Iterative deepening search l =3</vt:lpstr>
      <vt:lpstr>Iterative deepening search</vt:lpstr>
      <vt:lpstr>Properties of iterative deepening search</vt:lpstr>
      <vt:lpstr>Uniform-cost search</vt:lpstr>
      <vt:lpstr>Summary of algorithms</vt:lpstr>
      <vt:lpstr>Repeated states</vt:lpstr>
      <vt:lpstr>Map of Romania problem</vt:lpstr>
      <vt:lpstr>Romania-Run BFS, DFS, DLS,IDS</vt:lpstr>
      <vt:lpstr>8-puzzle problem</vt:lpstr>
      <vt:lpstr>PowerPoint Presentation</vt:lpstr>
      <vt:lpstr>8-Puzzle BFS, DFS, DLS, IDS</vt:lpstr>
      <vt:lpstr>PowerPoint Presentation</vt:lpstr>
      <vt:lpstr>Water jug problem</vt:lpstr>
      <vt:lpstr>Blind  -&gt; informed </vt:lpstr>
      <vt:lpstr>Summary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Solving problems by searching</dc:title>
  <dc:creator>Min-Yen Kan</dc:creator>
  <cp:lastModifiedBy>Swati</cp:lastModifiedBy>
  <cp:revision>2</cp:revision>
  <dcterms:created xsi:type="dcterms:W3CDTF">2003-12-17T02:58:58Z</dcterms:created>
  <dcterms:modified xsi:type="dcterms:W3CDTF">2025-03-17T08:29:07Z</dcterms:modified>
</cp:coreProperties>
</file>